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368" r:id="rId2"/>
    <p:sldId id="385" r:id="rId3"/>
    <p:sldId id="331" r:id="rId4"/>
    <p:sldId id="386" r:id="rId5"/>
    <p:sldId id="332" r:id="rId6"/>
    <p:sldId id="393" r:id="rId7"/>
    <p:sldId id="394" r:id="rId8"/>
    <p:sldId id="395" r:id="rId9"/>
    <p:sldId id="388" r:id="rId10"/>
    <p:sldId id="391" r:id="rId11"/>
    <p:sldId id="397" r:id="rId12"/>
    <p:sldId id="399" r:id="rId13"/>
    <p:sldId id="396" r:id="rId14"/>
    <p:sldId id="398" r:id="rId15"/>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E489"/>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0"/>
    <p:restoredTop sz="94923"/>
  </p:normalViewPr>
  <p:slideViewPr>
    <p:cSldViewPr snapToGrid="0">
      <p:cViewPr>
        <p:scale>
          <a:sx n="225" d="100"/>
          <a:sy n="225" d="100"/>
        </p:scale>
        <p:origin x="264" y="568"/>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20/2/2026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90161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82616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24159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0645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0610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61445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94313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71088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75352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2/20/26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2/20/26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2/20/26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2/20/26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2/20/26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2/20/26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2/20/26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2/20/26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2/20/26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2/20/26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2/20/26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2/20/26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3:1-21</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rPr>
              <a:t>Part B  </a:t>
            </a:r>
            <a:r>
              <a:rPr lang="en-US" sz="2200" kern="0" dirty="0">
                <a:solidFill>
                  <a:srgbClr val="FFFF00"/>
                </a:solidFill>
                <a:latin typeface="Times New Roman" panose="02020603050405020304" pitchFamily="18" charset="0"/>
              </a:rPr>
              <a:t>(16-21)</a:t>
            </a:r>
            <a:endParaRPr kumimoji="0" lang="en-US" sz="22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4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39050D-E621-C9EB-D2BB-53A709D96322}"/>
              </a:ext>
            </a:extLst>
          </p:cNvPr>
          <p:cNvSpPr txBox="1"/>
          <p:nvPr/>
        </p:nvSpPr>
        <p:spPr>
          <a:xfrm>
            <a:off x="896469" y="829004"/>
            <a:ext cx="7237175" cy="1200329"/>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rPr>
              <a:t>16 </a:t>
            </a:r>
            <a:r>
              <a:rPr lang="en-AU" sz="1800" dirty="0">
                <a:solidFill>
                  <a:srgbClr val="FF0000"/>
                </a:solidFill>
                <a:effectLst/>
                <a:latin typeface="Comic Sans MS" panose="030F0902030302020204" pitchFamily="66" charset="0"/>
                <a:ea typeface="Times New Roman" panose="02020603050405020304" pitchFamily="18" charset="0"/>
              </a:rPr>
              <a:t>“For God so loved the world, that he gave his only Son, that whoever is believing in him should not perish but have eternal life.</a:t>
            </a:r>
            <a:r>
              <a:rPr lang="en-AU" sz="1800" dirty="0">
                <a:solidFill>
                  <a:srgbClr val="000000"/>
                </a:solidFill>
                <a:effectLst/>
                <a:latin typeface="Comic Sans MS" panose="030F0902030302020204" pitchFamily="66" charset="0"/>
                <a:ea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rPr>
              <a:t>17 </a:t>
            </a:r>
            <a:r>
              <a:rPr lang="en-AU" sz="1800" dirty="0">
                <a:solidFill>
                  <a:srgbClr val="FF0000"/>
                </a:solidFill>
                <a:effectLst/>
                <a:latin typeface="Comic Sans MS" panose="030F0902030302020204" pitchFamily="66" charset="0"/>
                <a:ea typeface="Times New Roman" panose="02020603050405020304" pitchFamily="18" charset="0"/>
              </a:rPr>
              <a:t>For God did not send his Son into the world to condemn the world, but in order that the world might be saved through him.</a:t>
            </a:r>
            <a:endParaRPr lang="en-AU" dirty="0"/>
          </a:p>
        </p:txBody>
      </p:sp>
    </p:spTree>
    <p:extLst>
      <p:ext uri="{BB962C8B-B14F-4D97-AF65-F5344CB8AC3E}">
        <p14:creationId xmlns:p14="http://schemas.microsoft.com/office/powerpoint/2010/main" val="378421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God loved the whole world  “like so”  –  His Only Son, lifted up on the Cross.</a:t>
            </a:r>
          </a:p>
        </p:txBody>
      </p:sp>
      <p:sp>
        <p:nvSpPr>
          <p:cNvPr id="8" name="TextBox 7">
            <a:extLst>
              <a:ext uri="{FF2B5EF4-FFF2-40B4-BE49-F238E27FC236}">
                <a16:creationId xmlns:a16="http://schemas.microsoft.com/office/drawing/2014/main" id="{CE28D28E-CC14-0F37-B4A1-D49DAC3B746D}"/>
              </a:ext>
            </a:extLst>
          </p:cNvPr>
          <p:cNvSpPr txBox="1"/>
          <p:nvPr/>
        </p:nvSpPr>
        <p:spPr>
          <a:xfrm>
            <a:off x="2906892" y="313000"/>
            <a:ext cx="623146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Salvation is available for  ALL  who believe.</a:t>
            </a:r>
          </a:p>
        </p:txBody>
      </p:sp>
      <p:sp>
        <p:nvSpPr>
          <p:cNvPr id="4" name="TextBox 3">
            <a:extLst>
              <a:ext uri="{FF2B5EF4-FFF2-40B4-BE49-F238E27FC236}">
                <a16:creationId xmlns:a16="http://schemas.microsoft.com/office/drawing/2014/main" id="{12A98473-9125-8344-8F03-B255FBEEA62B}"/>
              </a:ext>
            </a:extLst>
          </p:cNvPr>
          <p:cNvSpPr txBox="1"/>
          <p:nvPr/>
        </p:nvSpPr>
        <p:spPr>
          <a:xfrm>
            <a:off x="-5642" y="313000"/>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died for the whole world</a:t>
            </a:r>
          </a:p>
        </p:txBody>
      </p:sp>
      <p:sp>
        <p:nvSpPr>
          <p:cNvPr id="5" name="TextBox 4">
            <a:extLst>
              <a:ext uri="{FF2B5EF4-FFF2-40B4-BE49-F238E27FC236}">
                <a16:creationId xmlns:a16="http://schemas.microsoft.com/office/drawing/2014/main" id="{6E5C50BE-99E1-F99F-1F82-BC1A6E9A913E}"/>
              </a:ext>
            </a:extLst>
          </p:cNvPr>
          <p:cNvSpPr txBox="1"/>
          <p:nvPr/>
        </p:nvSpPr>
        <p:spPr>
          <a:xfrm>
            <a:off x="-5642" y="600867"/>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not all are saved</a:t>
            </a:r>
          </a:p>
        </p:txBody>
      </p:sp>
      <p:sp>
        <p:nvSpPr>
          <p:cNvPr id="9" name="TextBox 8">
            <a:extLst>
              <a:ext uri="{FF2B5EF4-FFF2-40B4-BE49-F238E27FC236}">
                <a16:creationId xmlns:a16="http://schemas.microsoft.com/office/drawing/2014/main" id="{D0ADA827-663F-BFBE-7264-0D23E1842628}"/>
              </a:ext>
            </a:extLst>
          </p:cNvPr>
          <p:cNvSpPr txBox="1"/>
          <p:nvPr/>
        </p:nvSpPr>
        <p:spPr>
          <a:xfrm>
            <a:off x="1998136" y="5952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is a present, active verb.  (is believing in  Him)</a:t>
            </a:r>
          </a:p>
        </p:txBody>
      </p:sp>
      <p:sp>
        <p:nvSpPr>
          <p:cNvPr id="11" name="TextBox 10">
            <a:extLst>
              <a:ext uri="{FF2B5EF4-FFF2-40B4-BE49-F238E27FC236}">
                <a16:creationId xmlns:a16="http://schemas.microsoft.com/office/drawing/2014/main" id="{53B57893-188B-BFAE-4894-D2F466478B47}"/>
              </a:ext>
            </a:extLst>
          </p:cNvPr>
          <p:cNvSpPr txBox="1"/>
          <p:nvPr/>
        </p:nvSpPr>
        <p:spPr>
          <a:xfrm>
            <a:off x="706971" y="3976900"/>
            <a:ext cx="7167029" cy="595291"/>
          </a:xfrm>
          <a:prstGeom prst="rect">
            <a:avLst/>
          </a:prstGeom>
          <a:solidFill>
            <a:schemeClr val="bg1"/>
          </a:solidFill>
        </p:spPr>
        <p:txBody>
          <a:bodyPr wrap="square" rtlCol="0">
            <a:spAutoFit/>
          </a:bodyPr>
          <a:lstStyle/>
          <a:p>
            <a:pPr>
              <a:lnSpc>
                <a:spcPct val="105000"/>
              </a:lnSpc>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19 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And this is the judgment:  the light has come into the world, and people loved the darkness rather than the light because their works were evil.</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95219B47-1AEB-EA23-FA3C-19D243DE9253}"/>
              </a:ext>
            </a:extLst>
          </p:cNvPr>
          <p:cNvSpPr txBox="1"/>
          <p:nvPr/>
        </p:nvSpPr>
        <p:spPr>
          <a:xfrm>
            <a:off x="-11286" y="8774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“Believing” is to entrust one’s self into Jesus</a:t>
            </a:r>
          </a:p>
        </p:txBody>
      </p:sp>
      <p:sp>
        <p:nvSpPr>
          <p:cNvPr id="13" name="TextBox 12">
            <a:extLst>
              <a:ext uri="{FF2B5EF4-FFF2-40B4-BE49-F238E27FC236}">
                <a16:creationId xmlns:a16="http://schemas.microsoft.com/office/drawing/2014/main" id="{A646DE10-44CE-C52B-2C64-34502265ACDE}"/>
              </a:ext>
            </a:extLst>
          </p:cNvPr>
          <p:cNvSpPr txBox="1"/>
          <p:nvPr/>
        </p:nvSpPr>
        <p:spPr>
          <a:xfrm>
            <a:off x="349960" y="1101671"/>
            <a:ext cx="878275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transformation so radical Jesus described it as being “born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earning of salvation.  Jesus has done the work of atoning for sin.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Leave old life behind, and born as a new creation in Christ.</a:t>
            </a:r>
          </a:p>
        </p:txBody>
      </p:sp>
      <p:sp>
        <p:nvSpPr>
          <p:cNvPr id="14" name="TextBox 13">
            <a:extLst>
              <a:ext uri="{FF2B5EF4-FFF2-40B4-BE49-F238E27FC236}">
                <a16:creationId xmlns:a16="http://schemas.microsoft.com/office/drawing/2014/main" id="{A8FA0D4E-B28F-9ED2-5547-644A6F3C5734}"/>
              </a:ext>
            </a:extLst>
          </p:cNvPr>
          <p:cNvSpPr txBox="1"/>
          <p:nvPr/>
        </p:nvSpPr>
        <p:spPr>
          <a:xfrm>
            <a:off x="-5642" y="19442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from utter destruction</a:t>
            </a:r>
          </a:p>
        </p:txBody>
      </p:sp>
      <p:sp>
        <p:nvSpPr>
          <p:cNvPr id="15" name="TextBox 14">
            <a:extLst>
              <a:ext uri="{FF2B5EF4-FFF2-40B4-BE49-F238E27FC236}">
                <a16:creationId xmlns:a16="http://schemas.microsoft.com/office/drawing/2014/main" id="{DBBEE871-0FCC-D155-3963-77E4BC4EFFB1}"/>
              </a:ext>
            </a:extLst>
          </p:cNvPr>
          <p:cNvSpPr txBox="1"/>
          <p:nvPr/>
        </p:nvSpPr>
        <p:spPr>
          <a:xfrm>
            <a:off x="-11287" y="2242022"/>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to eternal life</a:t>
            </a:r>
          </a:p>
        </p:txBody>
      </p:sp>
      <p:sp>
        <p:nvSpPr>
          <p:cNvPr id="16" name="TextBox 15">
            <a:extLst>
              <a:ext uri="{FF2B5EF4-FFF2-40B4-BE49-F238E27FC236}">
                <a16:creationId xmlns:a16="http://schemas.microsoft.com/office/drawing/2014/main" id="{5B6C4503-C4F1-2D48-EEEE-DED2A11E47EF}"/>
              </a:ext>
            </a:extLst>
          </p:cNvPr>
          <p:cNvSpPr txBox="1"/>
          <p:nvPr/>
        </p:nvSpPr>
        <p:spPr>
          <a:xfrm>
            <a:off x="1930405" y="22420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joyous relationship with God.  Begins now;  Endures for eternity.</a:t>
            </a:r>
          </a:p>
        </p:txBody>
      </p:sp>
      <p:sp>
        <p:nvSpPr>
          <p:cNvPr id="17" name="TextBox 16">
            <a:extLst>
              <a:ext uri="{FF2B5EF4-FFF2-40B4-BE49-F238E27FC236}">
                <a16:creationId xmlns:a16="http://schemas.microsoft.com/office/drawing/2014/main" id="{304DDFA3-31C1-154A-55A2-A4A5355D1F2D}"/>
              </a:ext>
            </a:extLst>
          </p:cNvPr>
          <p:cNvSpPr txBox="1"/>
          <p:nvPr/>
        </p:nvSpPr>
        <p:spPr>
          <a:xfrm>
            <a:off x="-5642" y="2529888"/>
            <a:ext cx="580813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Just, there must be a day of reckoning.</a:t>
            </a:r>
          </a:p>
        </p:txBody>
      </p:sp>
      <p:sp>
        <p:nvSpPr>
          <p:cNvPr id="18" name="TextBox 17">
            <a:extLst>
              <a:ext uri="{FF2B5EF4-FFF2-40B4-BE49-F238E27FC236}">
                <a16:creationId xmlns:a16="http://schemas.microsoft.com/office/drawing/2014/main" id="{32177050-EE2A-D03B-0DE6-2DA477DACA36}"/>
              </a:ext>
            </a:extLst>
          </p:cNvPr>
          <p:cNvSpPr txBox="1"/>
          <p:nvPr/>
        </p:nvSpPr>
        <p:spPr>
          <a:xfrm>
            <a:off x="349960" y="3019704"/>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Saved through Jesus.</a:t>
            </a:r>
          </a:p>
        </p:txBody>
      </p:sp>
      <p:sp>
        <p:nvSpPr>
          <p:cNvPr id="19" name="TextBox 18">
            <a:extLst>
              <a:ext uri="{FF2B5EF4-FFF2-40B4-BE49-F238E27FC236}">
                <a16:creationId xmlns:a16="http://schemas.microsoft.com/office/drawing/2014/main" id="{EEC26681-91E2-2C0F-0979-FD26E737931A}"/>
              </a:ext>
            </a:extLst>
          </p:cNvPr>
          <p:cNvSpPr txBox="1"/>
          <p:nvPr/>
        </p:nvSpPr>
        <p:spPr>
          <a:xfrm>
            <a:off x="-5642" y="2806466"/>
            <a:ext cx="9138357"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Love, Jesus came first, to make it possible for some to escape condemnation.</a:t>
            </a:r>
          </a:p>
        </p:txBody>
      </p:sp>
      <p:sp>
        <p:nvSpPr>
          <p:cNvPr id="21" name="TextBox 20">
            <a:extLst>
              <a:ext uri="{FF2B5EF4-FFF2-40B4-BE49-F238E27FC236}">
                <a16:creationId xmlns:a16="http://schemas.microsoft.com/office/drawing/2014/main" id="{D92D72CC-0627-455D-C2D0-C2CC0D55C7CB}"/>
              </a:ext>
            </a:extLst>
          </p:cNvPr>
          <p:cNvSpPr txBox="1"/>
          <p:nvPr/>
        </p:nvSpPr>
        <p:spPr>
          <a:xfrm>
            <a:off x="-11287" y="3297426"/>
            <a:ext cx="2105376"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A Great Separation</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851383" y="3319617"/>
            <a:ext cx="72700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Separating those who are already condemned from those NOT condemned</a:t>
            </a:r>
          </a:p>
        </p:txBody>
      </p:sp>
      <p:sp>
        <p:nvSpPr>
          <p:cNvPr id="23" name="TextBox 22">
            <a:extLst>
              <a:ext uri="{FF2B5EF4-FFF2-40B4-BE49-F238E27FC236}">
                <a16:creationId xmlns:a16="http://schemas.microsoft.com/office/drawing/2014/main" id="{F0FA5EF4-FF59-E5A0-7B93-2A028C1ADA36}"/>
              </a:ext>
            </a:extLst>
          </p:cNvPr>
          <p:cNvSpPr txBox="1"/>
          <p:nvPr/>
        </p:nvSpPr>
        <p:spPr>
          <a:xfrm>
            <a:off x="-28216" y="3648479"/>
            <a:ext cx="5130799"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Condemned for not believing in the only Son of God</a:t>
            </a:r>
          </a:p>
        </p:txBody>
      </p:sp>
      <p:sp>
        <p:nvSpPr>
          <p:cNvPr id="24" name="TextBox 23">
            <a:extLst>
              <a:ext uri="{FF2B5EF4-FFF2-40B4-BE49-F238E27FC236}">
                <a16:creationId xmlns:a16="http://schemas.microsoft.com/office/drawing/2014/main" id="{D418442C-555F-8850-2BA5-E1D13B0AB221}"/>
              </a:ext>
            </a:extLst>
          </p:cNvPr>
          <p:cNvSpPr txBox="1"/>
          <p:nvPr/>
        </p:nvSpPr>
        <p:spPr>
          <a:xfrm>
            <a:off x="4921965" y="3645771"/>
            <a:ext cx="41994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excuse.  Enough evidence to believe.</a:t>
            </a:r>
          </a:p>
        </p:txBody>
      </p:sp>
      <p:sp>
        <p:nvSpPr>
          <p:cNvPr id="2" name="TextBox 1">
            <a:extLst>
              <a:ext uri="{FF2B5EF4-FFF2-40B4-BE49-F238E27FC236}">
                <a16:creationId xmlns:a16="http://schemas.microsoft.com/office/drawing/2014/main" id="{91CBC89D-954C-B3D9-0829-8B1B91A9D67B}"/>
              </a:ext>
            </a:extLst>
          </p:cNvPr>
          <p:cNvSpPr txBox="1"/>
          <p:nvPr/>
        </p:nvSpPr>
        <p:spPr>
          <a:xfrm>
            <a:off x="5651" y="4574168"/>
            <a:ext cx="305928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Evil-doers prefer the darkness</a:t>
            </a:r>
          </a:p>
        </p:txBody>
      </p:sp>
      <p:sp>
        <p:nvSpPr>
          <p:cNvPr id="3" name="TextBox 2">
            <a:extLst>
              <a:ext uri="{FF2B5EF4-FFF2-40B4-BE49-F238E27FC236}">
                <a16:creationId xmlns:a16="http://schemas.microsoft.com/office/drawing/2014/main" id="{08D6A6DC-B86E-B52A-749F-7E1F369CD1BC}"/>
              </a:ext>
            </a:extLst>
          </p:cNvPr>
          <p:cNvSpPr txBox="1"/>
          <p:nvPr/>
        </p:nvSpPr>
        <p:spPr>
          <a:xfrm>
            <a:off x="2827876" y="4582749"/>
            <a:ext cx="41994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Do not want to be born again</a:t>
            </a:r>
          </a:p>
        </p:txBody>
      </p:sp>
      <p:sp>
        <p:nvSpPr>
          <p:cNvPr id="7" name="TextBox 6">
            <a:extLst>
              <a:ext uri="{FF2B5EF4-FFF2-40B4-BE49-F238E27FC236}">
                <a16:creationId xmlns:a16="http://schemas.microsoft.com/office/drawing/2014/main" id="{5F15A8F0-5BF8-0A49-8FA6-A6610A667390}"/>
              </a:ext>
            </a:extLst>
          </p:cNvPr>
          <p:cNvSpPr txBox="1"/>
          <p:nvPr/>
        </p:nvSpPr>
        <p:spPr>
          <a:xfrm>
            <a:off x="259654" y="4853683"/>
            <a:ext cx="887306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In the light of the Holiness of God, we cannot remain unchanged.</a:t>
            </a:r>
          </a:p>
        </p:txBody>
      </p:sp>
      <p:sp>
        <p:nvSpPr>
          <p:cNvPr id="10" name="TextBox 9">
            <a:extLst>
              <a:ext uri="{FF2B5EF4-FFF2-40B4-BE49-F238E27FC236}">
                <a16:creationId xmlns:a16="http://schemas.microsoft.com/office/drawing/2014/main" id="{3D7E408F-F323-4A7E-80B9-4262CCD99B67}"/>
              </a:ext>
            </a:extLst>
          </p:cNvPr>
          <p:cNvSpPr txBox="1"/>
          <p:nvPr/>
        </p:nvSpPr>
        <p:spPr>
          <a:xfrm>
            <a:off x="-5639" y="5115266"/>
            <a:ext cx="9143994"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Separation already experienced as humans separate themselves between light and darkness </a:t>
            </a:r>
          </a:p>
        </p:txBody>
      </p:sp>
    </p:spTree>
    <p:extLst>
      <p:ext uri="{BB962C8B-B14F-4D97-AF65-F5344CB8AC3E}">
        <p14:creationId xmlns:p14="http://schemas.microsoft.com/office/powerpoint/2010/main" val="1554136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39050D-E621-C9EB-D2BB-53A709D96322}"/>
              </a:ext>
            </a:extLst>
          </p:cNvPr>
          <p:cNvSpPr txBox="1"/>
          <p:nvPr/>
        </p:nvSpPr>
        <p:spPr>
          <a:xfrm>
            <a:off x="896469" y="829004"/>
            <a:ext cx="7237175" cy="646331"/>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21 </a:t>
            </a: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But whoever does what is true comes to the light, so that it may be clearly seen that his works have been carried out in God.”</a:t>
            </a:r>
            <a:r>
              <a:rPr lang="en-AU" dirty="0">
                <a:effectLst/>
              </a:rPr>
              <a:t> </a:t>
            </a:r>
            <a:endParaRPr lang="en-AU" dirty="0"/>
          </a:p>
        </p:txBody>
      </p:sp>
    </p:spTree>
    <p:extLst>
      <p:ext uri="{BB962C8B-B14F-4D97-AF65-F5344CB8AC3E}">
        <p14:creationId xmlns:p14="http://schemas.microsoft.com/office/powerpoint/2010/main" val="1422532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God loved the whole world  “like so”  –  His Only Son, lifted up on the Cross.</a:t>
            </a:r>
          </a:p>
        </p:txBody>
      </p:sp>
      <p:sp>
        <p:nvSpPr>
          <p:cNvPr id="8" name="TextBox 7">
            <a:extLst>
              <a:ext uri="{FF2B5EF4-FFF2-40B4-BE49-F238E27FC236}">
                <a16:creationId xmlns:a16="http://schemas.microsoft.com/office/drawing/2014/main" id="{CE28D28E-CC14-0F37-B4A1-D49DAC3B746D}"/>
              </a:ext>
            </a:extLst>
          </p:cNvPr>
          <p:cNvSpPr txBox="1"/>
          <p:nvPr/>
        </p:nvSpPr>
        <p:spPr>
          <a:xfrm>
            <a:off x="2906892" y="313000"/>
            <a:ext cx="623146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Salvation is available for  ALL  who believe.</a:t>
            </a:r>
          </a:p>
        </p:txBody>
      </p:sp>
      <p:sp>
        <p:nvSpPr>
          <p:cNvPr id="4" name="TextBox 3">
            <a:extLst>
              <a:ext uri="{FF2B5EF4-FFF2-40B4-BE49-F238E27FC236}">
                <a16:creationId xmlns:a16="http://schemas.microsoft.com/office/drawing/2014/main" id="{12A98473-9125-8344-8F03-B255FBEEA62B}"/>
              </a:ext>
            </a:extLst>
          </p:cNvPr>
          <p:cNvSpPr txBox="1"/>
          <p:nvPr/>
        </p:nvSpPr>
        <p:spPr>
          <a:xfrm>
            <a:off x="-5642" y="313000"/>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died for the whole world</a:t>
            </a:r>
          </a:p>
        </p:txBody>
      </p:sp>
      <p:sp>
        <p:nvSpPr>
          <p:cNvPr id="5" name="TextBox 4">
            <a:extLst>
              <a:ext uri="{FF2B5EF4-FFF2-40B4-BE49-F238E27FC236}">
                <a16:creationId xmlns:a16="http://schemas.microsoft.com/office/drawing/2014/main" id="{6E5C50BE-99E1-F99F-1F82-BC1A6E9A913E}"/>
              </a:ext>
            </a:extLst>
          </p:cNvPr>
          <p:cNvSpPr txBox="1"/>
          <p:nvPr/>
        </p:nvSpPr>
        <p:spPr>
          <a:xfrm>
            <a:off x="-5642" y="600867"/>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not all are saved</a:t>
            </a:r>
          </a:p>
        </p:txBody>
      </p:sp>
      <p:sp>
        <p:nvSpPr>
          <p:cNvPr id="9" name="TextBox 8">
            <a:extLst>
              <a:ext uri="{FF2B5EF4-FFF2-40B4-BE49-F238E27FC236}">
                <a16:creationId xmlns:a16="http://schemas.microsoft.com/office/drawing/2014/main" id="{D0ADA827-663F-BFBE-7264-0D23E1842628}"/>
              </a:ext>
            </a:extLst>
          </p:cNvPr>
          <p:cNvSpPr txBox="1"/>
          <p:nvPr/>
        </p:nvSpPr>
        <p:spPr>
          <a:xfrm>
            <a:off x="1998136" y="5952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is a present, active verb.  (is believing in  Him)</a:t>
            </a:r>
          </a:p>
        </p:txBody>
      </p:sp>
      <p:sp>
        <p:nvSpPr>
          <p:cNvPr id="11" name="TextBox 10">
            <a:extLst>
              <a:ext uri="{FF2B5EF4-FFF2-40B4-BE49-F238E27FC236}">
                <a16:creationId xmlns:a16="http://schemas.microsoft.com/office/drawing/2014/main" id="{53B57893-188B-BFAE-4894-D2F466478B47}"/>
              </a:ext>
            </a:extLst>
          </p:cNvPr>
          <p:cNvSpPr txBox="1"/>
          <p:nvPr/>
        </p:nvSpPr>
        <p:spPr>
          <a:xfrm>
            <a:off x="989194" y="4305493"/>
            <a:ext cx="6100232" cy="595291"/>
          </a:xfrm>
          <a:prstGeom prst="rect">
            <a:avLst/>
          </a:prstGeom>
          <a:solidFill>
            <a:schemeClr val="bg1"/>
          </a:solidFill>
        </p:spPr>
        <p:txBody>
          <a:bodyPr wrap="square" rtlCol="0">
            <a:spAutoFit/>
          </a:bodyPr>
          <a:lstStyle/>
          <a:p>
            <a:pPr>
              <a:lnSpc>
                <a:spcPct val="105000"/>
              </a:lnSpc>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21 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But he </a:t>
            </a:r>
            <a:r>
              <a:rPr lang="en-AU" sz="1600" u="sng"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who is doing</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600" u="sng"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the truth</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comes to the light, so that it will become visible that his works have been achieved in God.”</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95219B47-1AEB-EA23-FA3C-19D243DE9253}"/>
              </a:ext>
            </a:extLst>
          </p:cNvPr>
          <p:cNvSpPr txBox="1"/>
          <p:nvPr/>
        </p:nvSpPr>
        <p:spPr>
          <a:xfrm>
            <a:off x="-11286" y="8774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“Believing” is to entrust one’s self into Jesus</a:t>
            </a:r>
          </a:p>
        </p:txBody>
      </p:sp>
      <p:sp>
        <p:nvSpPr>
          <p:cNvPr id="13" name="TextBox 12">
            <a:extLst>
              <a:ext uri="{FF2B5EF4-FFF2-40B4-BE49-F238E27FC236}">
                <a16:creationId xmlns:a16="http://schemas.microsoft.com/office/drawing/2014/main" id="{A646DE10-44CE-C52B-2C64-34502265ACDE}"/>
              </a:ext>
            </a:extLst>
          </p:cNvPr>
          <p:cNvSpPr txBox="1"/>
          <p:nvPr/>
        </p:nvSpPr>
        <p:spPr>
          <a:xfrm>
            <a:off x="349960" y="1101671"/>
            <a:ext cx="878275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earning of salvation.  Jesus has done the work of atoning for sin.</a:t>
            </a:r>
          </a:p>
        </p:txBody>
      </p:sp>
      <p:sp>
        <p:nvSpPr>
          <p:cNvPr id="14" name="TextBox 13">
            <a:extLst>
              <a:ext uri="{FF2B5EF4-FFF2-40B4-BE49-F238E27FC236}">
                <a16:creationId xmlns:a16="http://schemas.microsoft.com/office/drawing/2014/main" id="{A8FA0D4E-B28F-9ED2-5547-644A6F3C5734}"/>
              </a:ext>
            </a:extLst>
          </p:cNvPr>
          <p:cNvSpPr txBox="1"/>
          <p:nvPr/>
        </p:nvSpPr>
        <p:spPr>
          <a:xfrm>
            <a:off x="11288" y="137052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from utter destruction</a:t>
            </a:r>
          </a:p>
        </p:txBody>
      </p:sp>
      <p:sp>
        <p:nvSpPr>
          <p:cNvPr id="15" name="TextBox 14">
            <a:extLst>
              <a:ext uri="{FF2B5EF4-FFF2-40B4-BE49-F238E27FC236}">
                <a16:creationId xmlns:a16="http://schemas.microsoft.com/office/drawing/2014/main" id="{DBBEE871-0FCC-D155-3963-77E4BC4EFFB1}"/>
              </a:ext>
            </a:extLst>
          </p:cNvPr>
          <p:cNvSpPr txBox="1"/>
          <p:nvPr/>
        </p:nvSpPr>
        <p:spPr>
          <a:xfrm>
            <a:off x="5643" y="1668302"/>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to eternal life</a:t>
            </a:r>
          </a:p>
        </p:txBody>
      </p:sp>
      <p:sp>
        <p:nvSpPr>
          <p:cNvPr id="16" name="TextBox 15">
            <a:extLst>
              <a:ext uri="{FF2B5EF4-FFF2-40B4-BE49-F238E27FC236}">
                <a16:creationId xmlns:a16="http://schemas.microsoft.com/office/drawing/2014/main" id="{5B6C4503-C4F1-2D48-EEEE-DED2A11E47EF}"/>
              </a:ext>
            </a:extLst>
          </p:cNvPr>
          <p:cNvSpPr txBox="1"/>
          <p:nvPr/>
        </p:nvSpPr>
        <p:spPr>
          <a:xfrm>
            <a:off x="1947335" y="166830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joyous relationship with God.  Begins now;  Endures for eternity.</a:t>
            </a:r>
          </a:p>
        </p:txBody>
      </p:sp>
      <p:sp>
        <p:nvSpPr>
          <p:cNvPr id="17" name="TextBox 16">
            <a:extLst>
              <a:ext uri="{FF2B5EF4-FFF2-40B4-BE49-F238E27FC236}">
                <a16:creationId xmlns:a16="http://schemas.microsoft.com/office/drawing/2014/main" id="{304DDFA3-31C1-154A-55A2-A4A5355D1F2D}"/>
              </a:ext>
            </a:extLst>
          </p:cNvPr>
          <p:cNvSpPr txBox="1"/>
          <p:nvPr/>
        </p:nvSpPr>
        <p:spPr>
          <a:xfrm>
            <a:off x="11288" y="1956168"/>
            <a:ext cx="580813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Just, there must be a day of reckoning.</a:t>
            </a:r>
          </a:p>
        </p:txBody>
      </p:sp>
      <p:sp>
        <p:nvSpPr>
          <p:cNvPr id="18" name="TextBox 17">
            <a:extLst>
              <a:ext uri="{FF2B5EF4-FFF2-40B4-BE49-F238E27FC236}">
                <a16:creationId xmlns:a16="http://schemas.microsoft.com/office/drawing/2014/main" id="{32177050-EE2A-D03B-0DE6-2DA477DACA36}"/>
              </a:ext>
            </a:extLst>
          </p:cNvPr>
          <p:cNvSpPr txBox="1"/>
          <p:nvPr/>
        </p:nvSpPr>
        <p:spPr>
          <a:xfrm>
            <a:off x="366890" y="2445984"/>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Saved through Jesus.</a:t>
            </a:r>
          </a:p>
        </p:txBody>
      </p:sp>
      <p:sp>
        <p:nvSpPr>
          <p:cNvPr id="19" name="TextBox 18">
            <a:extLst>
              <a:ext uri="{FF2B5EF4-FFF2-40B4-BE49-F238E27FC236}">
                <a16:creationId xmlns:a16="http://schemas.microsoft.com/office/drawing/2014/main" id="{EEC26681-91E2-2C0F-0979-FD26E737931A}"/>
              </a:ext>
            </a:extLst>
          </p:cNvPr>
          <p:cNvSpPr txBox="1"/>
          <p:nvPr/>
        </p:nvSpPr>
        <p:spPr>
          <a:xfrm>
            <a:off x="11288" y="2232746"/>
            <a:ext cx="9138357"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Love, Jesus came first, to make it possible for some to escape condemnation.</a:t>
            </a:r>
          </a:p>
        </p:txBody>
      </p:sp>
      <p:sp>
        <p:nvSpPr>
          <p:cNvPr id="21" name="TextBox 20">
            <a:extLst>
              <a:ext uri="{FF2B5EF4-FFF2-40B4-BE49-F238E27FC236}">
                <a16:creationId xmlns:a16="http://schemas.microsoft.com/office/drawing/2014/main" id="{D92D72CC-0627-455D-C2D0-C2CC0D55C7CB}"/>
              </a:ext>
            </a:extLst>
          </p:cNvPr>
          <p:cNvSpPr txBox="1"/>
          <p:nvPr/>
        </p:nvSpPr>
        <p:spPr>
          <a:xfrm>
            <a:off x="5643" y="2723706"/>
            <a:ext cx="2105376"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A Great Separation</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868313" y="2745897"/>
            <a:ext cx="72700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Separating those who are already condemned from those NOT condemned</a:t>
            </a:r>
          </a:p>
        </p:txBody>
      </p:sp>
      <p:sp>
        <p:nvSpPr>
          <p:cNvPr id="23" name="TextBox 22">
            <a:extLst>
              <a:ext uri="{FF2B5EF4-FFF2-40B4-BE49-F238E27FC236}">
                <a16:creationId xmlns:a16="http://schemas.microsoft.com/office/drawing/2014/main" id="{F0FA5EF4-FF59-E5A0-7B93-2A028C1ADA36}"/>
              </a:ext>
            </a:extLst>
          </p:cNvPr>
          <p:cNvSpPr txBox="1"/>
          <p:nvPr/>
        </p:nvSpPr>
        <p:spPr>
          <a:xfrm>
            <a:off x="-11286" y="3074759"/>
            <a:ext cx="5130799"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Condemned for not believing in the only Son of God</a:t>
            </a:r>
          </a:p>
        </p:txBody>
      </p:sp>
      <p:sp>
        <p:nvSpPr>
          <p:cNvPr id="24" name="TextBox 23">
            <a:extLst>
              <a:ext uri="{FF2B5EF4-FFF2-40B4-BE49-F238E27FC236}">
                <a16:creationId xmlns:a16="http://schemas.microsoft.com/office/drawing/2014/main" id="{D418442C-555F-8850-2BA5-E1D13B0AB221}"/>
              </a:ext>
            </a:extLst>
          </p:cNvPr>
          <p:cNvSpPr txBox="1"/>
          <p:nvPr/>
        </p:nvSpPr>
        <p:spPr>
          <a:xfrm>
            <a:off x="4938895" y="3072051"/>
            <a:ext cx="41994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excuse.  Enough evidence to believe.</a:t>
            </a:r>
          </a:p>
        </p:txBody>
      </p:sp>
      <p:sp>
        <p:nvSpPr>
          <p:cNvPr id="2" name="TextBox 1">
            <a:extLst>
              <a:ext uri="{FF2B5EF4-FFF2-40B4-BE49-F238E27FC236}">
                <a16:creationId xmlns:a16="http://schemas.microsoft.com/office/drawing/2014/main" id="{91CBC89D-954C-B3D9-0829-8B1B91A9D67B}"/>
              </a:ext>
            </a:extLst>
          </p:cNvPr>
          <p:cNvSpPr txBox="1"/>
          <p:nvPr/>
        </p:nvSpPr>
        <p:spPr>
          <a:xfrm>
            <a:off x="4" y="3410611"/>
            <a:ext cx="305928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Evil-doers prefer the darkness</a:t>
            </a:r>
          </a:p>
        </p:txBody>
      </p:sp>
      <p:sp>
        <p:nvSpPr>
          <p:cNvPr id="3" name="TextBox 2">
            <a:extLst>
              <a:ext uri="{FF2B5EF4-FFF2-40B4-BE49-F238E27FC236}">
                <a16:creationId xmlns:a16="http://schemas.microsoft.com/office/drawing/2014/main" id="{08D6A6DC-B86E-B52A-749F-7E1F369CD1BC}"/>
              </a:ext>
            </a:extLst>
          </p:cNvPr>
          <p:cNvSpPr txBox="1"/>
          <p:nvPr/>
        </p:nvSpPr>
        <p:spPr>
          <a:xfrm>
            <a:off x="2822229" y="3419192"/>
            <a:ext cx="41994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Do not want to be born again</a:t>
            </a:r>
          </a:p>
        </p:txBody>
      </p:sp>
      <p:sp>
        <p:nvSpPr>
          <p:cNvPr id="7" name="TextBox 6">
            <a:extLst>
              <a:ext uri="{FF2B5EF4-FFF2-40B4-BE49-F238E27FC236}">
                <a16:creationId xmlns:a16="http://schemas.microsoft.com/office/drawing/2014/main" id="{5F15A8F0-5BF8-0A49-8FA6-A6610A667390}"/>
              </a:ext>
            </a:extLst>
          </p:cNvPr>
          <p:cNvSpPr txBox="1"/>
          <p:nvPr/>
        </p:nvSpPr>
        <p:spPr>
          <a:xfrm>
            <a:off x="254007" y="3690126"/>
            <a:ext cx="887306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In the light of the Holiness of God, we cannot remain unchanged.</a:t>
            </a:r>
          </a:p>
        </p:txBody>
      </p:sp>
      <p:sp>
        <p:nvSpPr>
          <p:cNvPr id="10" name="TextBox 9">
            <a:extLst>
              <a:ext uri="{FF2B5EF4-FFF2-40B4-BE49-F238E27FC236}">
                <a16:creationId xmlns:a16="http://schemas.microsoft.com/office/drawing/2014/main" id="{3D7E408F-F323-4A7E-80B9-4262CCD99B67}"/>
              </a:ext>
            </a:extLst>
          </p:cNvPr>
          <p:cNvSpPr txBox="1"/>
          <p:nvPr/>
        </p:nvSpPr>
        <p:spPr>
          <a:xfrm>
            <a:off x="-11286" y="3951709"/>
            <a:ext cx="9143994"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Separation already experienced as humans separate themselves between light and darkness </a:t>
            </a:r>
          </a:p>
        </p:txBody>
      </p:sp>
      <p:sp>
        <p:nvSpPr>
          <p:cNvPr id="20" name="TextBox 19">
            <a:extLst>
              <a:ext uri="{FF2B5EF4-FFF2-40B4-BE49-F238E27FC236}">
                <a16:creationId xmlns:a16="http://schemas.microsoft.com/office/drawing/2014/main" id="{A461D0B0-7586-0322-FD23-D36954617521}"/>
              </a:ext>
            </a:extLst>
          </p:cNvPr>
          <p:cNvSpPr txBox="1"/>
          <p:nvPr/>
        </p:nvSpPr>
        <p:spPr>
          <a:xfrm>
            <a:off x="4245333" y="869720"/>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Born again as a new creation in Christ</a:t>
            </a:r>
          </a:p>
        </p:txBody>
      </p:sp>
      <p:sp>
        <p:nvSpPr>
          <p:cNvPr id="25" name="TextBox 24">
            <a:extLst>
              <a:ext uri="{FF2B5EF4-FFF2-40B4-BE49-F238E27FC236}">
                <a16:creationId xmlns:a16="http://schemas.microsoft.com/office/drawing/2014/main" id="{2761F01D-FB42-287C-B5D5-AD3DD5910DA2}"/>
              </a:ext>
            </a:extLst>
          </p:cNvPr>
          <p:cNvSpPr txBox="1"/>
          <p:nvPr/>
        </p:nvSpPr>
        <p:spPr>
          <a:xfrm>
            <a:off x="3" y="4877398"/>
            <a:ext cx="3256841"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Truth-seekers come to the Light</a:t>
            </a:r>
          </a:p>
        </p:txBody>
      </p:sp>
      <p:sp>
        <p:nvSpPr>
          <p:cNvPr id="26" name="TextBox 25">
            <a:extLst>
              <a:ext uri="{FF2B5EF4-FFF2-40B4-BE49-F238E27FC236}">
                <a16:creationId xmlns:a16="http://schemas.microsoft.com/office/drawing/2014/main" id="{E2CDC046-F949-DBD9-EF88-9CB80DCDEE7F}"/>
              </a:ext>
            </a:extLst>
          </p:cNvPr>
          <p:cNvSpPr txBox="1"/>
          <p:nvPr/>
        </p:nvSpPr>
        <p:spPr>
          <a:xfrm>
            <a:off x="3059294" y="4878273"/>
            <a:ext cx="608470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“Truth” is a way of life, that Disciples of Jesus do.</a:t>
            </a:r>
          </a:p>
        </p:txBody>
      </p:sp>
      <p:sp>
        <p:nvSpPr>
          <p:cNvPr id="27" name="TextBox 26">
            <a:extLst>
              <a:ext uri="{FF2B5EF4-FFF2-40B4-BE49-F238E27FC236}">
                <a16:creationId xmlns:a16="http://schemas.microsoft.com/office/drawing/2014/main" id="{F79FE574-0B33-C6C4-3598-DEFE41F589DA}"/>
              </a:ext>
            </a:extLst>
          </p:cNvPr>
          <p:cNvSpPr txBox="1"/>
          <p:nvPr/>
        </p:nvSpPr>
        <p:spPr>
          <a:xfrm>
            <a:off x="254005" y="5132273"/>
            <a:ext cx="88730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Every good work that we do, is God at work in us.  Praise belongs to Him.</a:t>
            </a:r>
          </a:p>
        </p:txBody>
      </p:sp>
    </p:spTree>
    <p:extLst>
      <p:ext uri="{BB962C8B-B14F-4D97-AF65-F5344CB8AC3E}">
        <p14:creationId xmlns:p14="http://schemas.microsoft.com/office/powerpoint/2010/main" val="350545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39050D-E621-C9EB-D2BB-53A709D96322}"/>
              </a:ext>
            </a:extLst>
          </p:cNvPr>
          <p:cNvSpPr txBox="1"/>
          <p:nvPr/>
        </p:nvSpPr>
        <p:spPr>
          <a:xfrm>
            <a:off x="953412" y="0"/>
            <a:ext cx="7237175" cy="4247317"/>
          </a:xfrm>
          <a:prstGeom prst="rect">
            <a:avLst/>
          </a:prstGeom>
          <a:solidFill>
            <a:schemeClr val="bg1"/>
          </a:solidFill>
        </p:spPr>
        <p:txBody>
          <a:bodyPr wrap="square" rtlCol="0">
            <a:spAutoFit/>
          </a:bodyPr>
          <a:lstStyle/>
          <a:p>
            <a:pPr>
              <a:buNone/>
            </a:pPr>
            <a:r>
              <a:rPr lang="en-AU" sz="1800" b="1" baseline="30000" dirty="0">
                <a:solidFill>
                  <a:srgbClr val="000000"/>
                </a:solidFill>
                <a:effectLst/>
                <a:latin typeface="Comic Sans MS" panose="030F0902030302020204" pitchFamily="66" charset="0"/>
                <a:ea typeface="Times New Roman" panose="02020603050405020304" pitchFamily="18" charset="0"/>
              </a:rPr>
              <a:t>16 </a:t>
            </a:r>
            <a:r>
              <a:rPr lang="en-AU" sz="1800" dirty="0">
                <a:solidFill>
                  <a:srgbClr val="FF0000"/>
                </a:solidFill>
                <a:effectLst/>
                <a:latin typeface="Comic Sans MS" panose="030F0902030302020204" pitchFamily="66" charset="0"/>
                <a:ea typeface="Times New Roman" panose="02020603050405020304" pitchFamily="18" charset="0"/>
              </a:rPr>
              <a:t>“For God so loved the world, that he gave his only Son, that whoever is believing in him shall not perish but have eternal life.</a:t>
            </a:r>
            <a:r>
              <a:rPr lang="en-AU" sz="1800" dirty="0">
                <a:solidFill>
                  <a:srgbClr val="000000"/>
                </a:solidFill>
                <a:effectLst/>
                <a:latin typeface="Comic Sans MS" panose="030F0902030302020204" pitchFamily="66" charset="0"/>
                <a:ea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rPr>
              <a:t>17 </a:t>
            </a:r>
            <a:r>
              <a:rPr lang="en-AU" sz="1800" dirty="0">
                <a:solidFill>
                  <a:srgbClr val="FF0000"/>
                </a:solidFill>
                <a:effectLst/>
                <a:latin typeface="Comic Sans MS" panose="030F0902030302020204" pitchFamily="66" charset="0"/>
                <a:ea typeface="Times New Roman" panose="02020603050405020304" pitchFamily="18" charset="0"/>
              </a:rPr>
              <a:t>For God did not send his Son into the world to condemn the world, but in order that the world might be saved through him. </a:t>
            </a:r>
            <a:r>
              <a:rPr lang="en-AU" sz="1800" dirty="0">
                <a:solidFill>
                  <a:srgbClr val="000000"/>
                </a:solidFill>
                <a:effectLst/>
                <a:latin typeface="Comic Sans MS" panose="030F0902030302020204" pitchFamily="66" charset="0"/>
                <a:ea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rPr>
              <a:t>18 </a:t>
            </a:r>
            <a:r>
              <a:rPr lang="en-AU" sz="1800" dirty="0">
                <a:solidFill>
                  <a:srgbClr val="FF0000"/>
                </a:solidFill>
                <a:effectLst/>
                <a:latin typeface="Comic Sans MS" panose="030F0902030302020204" pitchFamily="66" charset="0"/>
                <a:ea typeface="Times New Roman" panose="02020603050405020304" pitchFamily="18" charset="0"/>
              </a:rPr>
              <a:t>Whoever </a:t>
            </a:r>
            <a:r>
              <a:rPr lang="en-AU" sz="1800" u="sng" dirty="0">
                <a:solidFill>
                  <a:srgbClr val="FF0000"/>
                </a:solidFill>
                <a:effectLst/>
                <a:latin typeface="Comic Sans MS" panose="030F0902030302020204" pitchFamily="66" charset="0"/>
                <a:ea typeface="Times New Roman" panose="02020603050405020304" pitchFamily="18" charset="0"/>
              </a:rPr>
              <a:t>is believing</a:t>
            </a:r>
            <a:r>
              <a:rPr lang="en-AU" sz="1800" dirty="0">
                <a:solidFill>
                  <a:srgbClr val="FF0000"/>
                </a:solidFill>
                <a:effectLst/>
                <a:latin typeface="Comic Sans MS" panose="030F0902030302020204" pitchFamily="66" charset="0"/>
                <a:ea typeface="Times New Roman" panose="02020603050405020304" pitchFamily="18" charset="0"/>
              </a:rPr>
              <a:t> in him is not condemned, but whoever is </a:t>
            </a:r>
            <a:r>
              <a:rPr lang="en-AU" sz="1800" b="1" u="sng" dirty="0">
                <a:solidFill>
                  <a:srgbClr val="FF0000"/>
                </a:solidFill>
                <a:effectLst/>
                <a:latin typeface="Comic Sans MS" panose="030F0902030302020204" pitchFamily="66" charset="0"/>
                <a:ea typeface="Times New Roman" panose="02020603050405020304" pitchFamily="18" charset="0"/>
              </a:rPr>
              <a:t>not</a:t>
            </a:r>
            <a:r>
              <a:rPr lang="en-AU" sz="1800" dirty="0">
                <a:solidFill>
                  <a:srgbClr val="FF0000"/>
                </a:solidFill>
                <a:effectLst/>
                <a:latin typeface="Comic Sans MS" panose="030F0902030302020204" pitchFamily="66" charset="0"/>
                <a:ea typeface="Times New Roman" panose="02020603050405020304" pitchFamily="18" charset="0"/>
              </a:rPr>
              <a:t> </a:t>
            </a:r>
            <a:r>
              <a:rPr lang="en-AU" sz="1800" u="sng" dirty="0">
                <a:solidFill>
                  <a:srgbClr val="FF0000"/>
                </a:solidFill>
                <a:effectLst/>
                <a:latin typeface="Comic Sans MS" panose="030F0902030302020204" pitchFamily="66" charset="0"/>
                <a:ea typeface="Times New Roman" panose="02020603050405020304" pitchFamily="18" charset="0"/>
              </a:rPr>
              <a:t>believing</a:t>
            </a:r>
            <a:r>
              <a:rPr lang="en-AU" sz="1800" dirty="0">
                <a:solidFill>
                  <a:srgbClr val="FF0000"/>
                </a:solidFill>
                <a:effectLst/>
                <a:latin typeface="Comic Sans MS" panose="030F0902030302020204" pitchFamily="66" charset="0"/>
                <a:ea typeface="Times New Roman" panose="02020603050405020304" pitchFamily="18" charset="0"/>
              </a:rPr>
              <a:t> is condemned already, because he has not believed in the name of the only Son of God.</a:t>
            </a:r>
            <a:r>
              <a:rPr lang="en-AU" sz="1800" dirty="0">
                <a:solidFill>
                  <a:srgbClr val="000000"/>
                </a:solidFill>
                <a:effectLst/>
                <a:latin typeface="Comic Sans MS" panose="030F0902030302020204" pitchFamily="66" charset="0"/>
                <a:ea typeface="Times New Roman" panose="02020603050405020304" pitchFamily="18" charset="0"/>
              </a:rPr>
              <a:t> </a:t>
            </a:r>
            <a:endParaRPr lang="en-AU" sz="1800" dirty="0">
              <a:solidFill>
                <a:srgbClr val="000000"/>
              </a:solidFill>
              <a:effectLst/>
              <a:latin typeface="Times New Roman" panose="02020603050405020304" pitchFamily="18" charset="0"/>
              <a:ea typeface="Times New Roman" panose="02020603050405020304" pitchFamily="18" charset="0"/>
            </a:endParaRPr>
          </a:p>
          <a:p>
            <a:pPr>
              <a:buNone/>
            </a:pPr>
            <a:r>
              <a:rPr lang="en-AU" sz="1800" dirty="0">
                <a:solidFill>
                  <a:srgbClr val="000000"/>
                </a:solidFill>
                <a:effectLst/>
                <a:latin typeface="Comic Sans MS" panose="030F0902030302020204" pitchFamily="66" charset="0"/>
                <a:ea typeface="Times New Roman" panose="02020603050405020304" pitchFamily="18" charset="0"/>
              </a:rPr>
              <a:t> </a:t>
            </a:r>
            <a:endParaRPr lang="en-AU" sz="1800" dirty="0">
              <a:solidFill>
                <a:srgbClr val="000000"/>
              </a:solidFill>
              <a:effectLst/>
              <a:latin typeface="Times New Roman" panose="02020603050405020304" pitchFamily="18" charset="0"/>
              <a:ea typeface="Times New Roman" panose="02020603050405020304" pitchFamily="18" charset="0"/>
            </a:endParaRPr>
          </a:p>
          <a:p>
            <a:pPr>
              <a:buNone/>
            </a:pPr>
            <a:r>
              <a:rPr lang="en-AU" sz="1800" b="1" baseline="30000" dirty="0">
                <a:solidFill>
                  <a:srgbClr val="000000"/>
                </a:solidFill>
                <a:effectLst/>
                <a:latin typeface="Comic Sans MS" panose="030F0902030302020204" pitchFamily="66" charset="0"/>
                <a:ea typeface="Times New Roman" panose="02020603050405020304" pitchFamily="18" charset="0"/>
              </a:rPr>
              <a:t>19 </a:t>
            </a:r>
            <a:r>
              <a:rPr lang="en-AU" sz="1800" dirty="0">
                <a:solidFill>
                  <a:srgbClr val="FF0000"/>
                </a:solidFill>
                <a:effectLst/>
                <a:latin typeface="Comic Sans MS" panose="030F0902030302020204" pitchFamily="66" charset="0"/>
                <a:ea typeface="Times New Roman" panose="02020603050405020304" pitchFamily="18" charset="0"/>
              </a:rPr>
              <a:t>And this is the judgment: </a:t>
            </a:r>
            <a:endParaRPr lang="en-AU" sz="1800" dirty="0">
              <a:solidFill>
                <a:srgbClr val="000000"/>
              </a:solidFill>
              <a:effectLst/>
              <a:latin typeface="Times New Roman" panose="02020603050405020304" pitchFamily="18" charset="0"/>
              <a:ea typeface="Times New Roman" panose="02020603050405020304" pitchFamily="18" charset="0"/>
            </a:endParaRPr>
          </a:p>
          <a:p>
            <a:pPr>
              <a:buNone/>
            </a:pP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the light has come into the world, and people loved the darkness rather than the light because their works were evil.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20 </a:t>
            </a: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For everyone who does wicked things hates the light and does not come to the light, lest his works should be exposed.</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21 </a:t>
            </a: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But he who is doing the truth, comes to the light, so that it will become visible that his works have been achieved in God.”</a:t>
            </a:r>
            <a:r>
              <a:rPr lang="en-AU" dirty="0">
                <a:effectLst/>
              </a:rPr>
              <a:t> </a:t>
            </a:r>
            <a:endParaRPr lang="en-AU" dirty="0"/>
          </a:p>
        </p:txBody>
      </p:sp>
    </p:spTree>
    <p:extLst>
      <p:ext uri="{BB962C8B-B14F-4D97-AF65-F5344CB8AC3E}">
        <p14:creationId xmlns:p14="http://schemas.microsoft.com/office/powerpoint/2010/main" val="899546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4143570"/>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 </a:t>
            </a:r>
            <a:r>
              <a:rPr lang="en-AU" sz="2800" b="1"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Now there was a man of the Pharisees named Nicodemus, a ruler of the Jews.  </a:t>
            </a:r>
            <a:r>
              <a:rPr lang="en-AU" sz="2800" b="1" baseline="30000"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This man came to Jesus by night and said to him, “Rabbi, we know that you are a teacher come from God, for no one can do these signs that you do unless God is with him.”  </a:t>
            </a:r>
            <a:r>
              <a:rPr lang="en-AU" sz="2800" b="1" baseline="30000"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Jesus answered him, “Truly, truly, I say to you, unless one is born again he cannot see the kingdom of God.”  </a:t>
            </a:r>
            <a:r>
              <a:rPr lang="en-AU" sz="2800" b="1" baseline="30000" dirty="0">
                <a:solidFill>
                  <a:srgbClr val="FFFFFF"/>
                </a:solidFill>
                <a:effectLst/>
                <a:latin typeface="Times New Roman" panose="02020603050405020304" pitchFamily="18" charset="0"/>
                <a:ea typeface="Times New Roman" panose="02020603050405020304" pitchFamily="18" charset="0"/>
              </a:rPr>
              <a:t>4 </a:t>
            </a:r>
            <a:r>
              <a:rPr lang="en-AU" sz="2800" dirty="0">
                <a:solidFill>
                  <a:srgbClr val="FFFFFF"/>
                </a:solidFill>
                <a:effectLst/>
                <a:latin typeface="Times New Roman" panose="02020603050405020304" pitchFamily="18" charset="0"/>
                <a:ea typeface="Times New Roman" panose="02020603050405020304" pitchFamily="18" charset="0"/>
              </a:rPr>
              <a:t>Nicodemus said to him, “How can a man be born when he is old?  Can he enter a second time into his mother’s womb and be born?”</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60204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3690690"/>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5 </a:t>
            </a:r>
            <a:r>
              <a:rPr lang="en-AU" sz="2800" dirty="0">
                <a:solidFill>
                  <a:srgbClr val="FFFFFF"/>
                </a:solidFill>
                <a:effectLst/>
                <a:latin typeface="Times New Roman" panose="02020603050405020304" pitchFamily="18" charset="0"/>
                <a:ea typeface="Times New Roman" panose="02020603050405020304" pitchFamily="18" charset="0"/>
              </a:rPr>
              <a:t>Jesus answered, “Truly, truly, I say to you, unless one is born of water and the Spirit, he cannot enter the kingdom of God.  </a:t>
            </a:r>
            <a:r>
              <a:rPr lang="en-AU" sz="2800" b="1" baseline="30000" dirty="0">
                <a:solidFill>
                  <a:srgbClr val="FFFFFF"/>
                </a:solidFill>
                <a:effectLst/>
                <a:latin typeface="Times New Roman" panose="02020603050405020304" pitchFamily="18" charset="0"/>
                <a:ea typeface="Times New Roman" panose="02020603050405020304" pitchFamily="18" charset="0"/>
              </a:rPr>
              <a:t>6 </a:t>
            </a:r>
            <a:r>
              <a:rPr lang="en-AU" sz="2800" dirty="0">
                <a:solidFill>
                  <a:srgbClr val="FFFFFF"/>
                </a:solidFill>
                <a:effectLst/>
                <a:latin typeface="Times New Roman" panose="02020603050405020304" pitchFamily="18" charset="0"/>
                <a:ea typeface="Times New Roman" panose="02020603050405020304" pitchFamily="18" charset="0"/>
              </a:rPr>
              <a:t>That which is born of the flesh is flesh, and that which is born of the Spirit is spirit.  </a:t>
            </a: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Do not marvel that I said to you, ‘You must be born again.’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The wind blows where it wishes, and you hear its sound, but you do not know where it comes from or where it goes.  So it is with everyone who is born of the Spirit.”</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048433"/>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Nicodemus said to him, “How can these things be?”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Jesus answered him, “Are you the teacher of Israel and yet you do not understand these things?  </a:t>
            </a:r>
            <a:r>
              <a:rPr lang="en-AU" sz="2800" b="1" baseline="30000" dirty="0">
                <a:solidFill>
                  <a:srgbClr val="FFFFFF"/>
                </a:solidFill>
                <a:effectLst/>
                <a:latin typeface="Times New Roman" panose="02020603050405020304" pitchFamily="18" charset="0"/>
                <a:ea typeface="Times New Roman" panose="02020603050405020304" pitchFamily="18" charset="0"/>
              </a:rPr>
              <a:t>11 </a:t>
            </a:r>
            <a:r>
              <a:rPr lang="en-AU" sz="2800" dirty="0">
                <a:solidFill>
                  <a:srgbClr val="FFFFFF"/>
                </a:solidFill>
                <a:effectLst/>
                <a:latin typeface="Times New Roman" panose="02020603050405020304" pitchFamily="18" charset="0"/>
                <a:ea typeface="Times New Roman" panose="02020603050405020304" pitchFamily="18" charset="0"/>
              </a:rPr>
              <a:t>Truly, truly, I say to you, we speak of what we know, and bear witness to what we have seen, but you do not receive our testimony.  </a:t>
            </a:r>
            <a:r>
              <a:rPr lang="en-AU" sz="2800" b="1" baseline="30000" dirty="0">
                <a:solidFill>
                  <a:srgbClr val="FFFFFF"/>
                </a:solidFill>
                <a:effectLst/>
                <a:latin typeface="Times New Roman" panose="02020603050405020304" pitchFamily="18" charset="0"/>
                <a:ea typeface="Times New Roman" panose="02020603050405020304" pitchFamily="18" charset="0"/>
              </a:rPr>
              <a:t>12 </a:t>
            </a:r>
            <a:r>
              <a:rPr lang="en-AU" sz="2800" dirty="0">
                <a:solidFill>
                  <a:srgbClr val="FFFFFF"/>
                </a:solidFill>
                <a:effectLst/>
                <a:latin typeface="Times New Roman" panose="02020603050405020304" pitchFamily="18" charset="0"/>
                <a:ea typeface="Times New Roman" panose="02020603050405020304" pitchFamily="18" charset="0"/>
              </a:rPr>
              <a:t>If I have told you earthly things and you do not believe, how can you believe if I tell you heavenly things?  </a:t>
            </a:r>
            <a:r>
              <a:rPr lang="en-AU" sz="2800" b="1" baseline="30000" dirty="0">
                <a:solidFill>
                  <a:srgbClr val="FFFFFF"/>
                </a:solidFill>
                <a:effectLst/>
                <a:latin typeface="Times New Roman" panose="02020603050405020304" pitchFamily="18" charset="0"/>
                <a:ea typeface="Times New Roman" panose="02020603050405020304" pitchFamily="18" charset="0"/>
              </a:rPr>
              <a:t>13 </a:t>
            </a:r>
            <a:r>
              <a:rPr lang="en-AU" sz="2800" dirty="0">
                <a:solidFill>
                  <a:srgbClr val="FFFFFF"/>
                </a:solidFill>
                <a:effectLst/>
                <a:latin typeface="Times New Roman" panose="02020603050405020304" pitchFamily="18" charset="0"/>
                <a:ea typeface="Times New Roman" panose="02020603050405020304" pitchFamily="18" charset="0"/>
              </a:rPr>
              <a:t>No one has ascended into heaven except he who descended from heaven, the Son of Man.  </a:t>
            </a:r>
            <a:r>
              <a:rPr lang="en-AU" sz="2800" b="1" baseline="30000" dirty="0">
                <a:solidFill>
                  <a:srgbClr val="FFFFFF"/>
                </a:solidFill>
                <a:effectLst/>
                <a:latin typeface="Times New Roman" panose="02020603050405020304" pitchFamily="18" charset="0"/>
                <a:ea typeface="Times New Roman" panose="02020603050405020304" pitchFamily="18" charset="0"/>
              </a:rPr>
              <a:t>14 </a:t>
            </a:r>
            <a:r>
              <a:rPr lang="en-AU" sz="2800" dirty="0">
                <a:solidFill>
                  <a:srgbClr val="FFFFFF"/>
                </a:solidFill>
                <a:effectLst/>
                <a:latin typeface="Times New Roman" panose="02020603050405020304" pitchFamily="18" charset="0"/>
                <a:ea typeface="Times New Roman" panose="02020603050405020304" pitchFamily="18" charset="0"/>
              </a:rPr>
              <a:t>And as Moses lifted up the serpent in the wilderness, so must the Son of Man be lifted up, </a:t>
            </a:r>
            <a:r>
              <a:rPr lang="en-AU" sz="2800" b="1" baseline="30000" dirty="0">
                <a:solidFill>
                  <a:srgbClr val="FFFFFF"/>
                </a:solidFill>
                <a:effectLst/>
                <a:latin typeface="Times New Roman" panose="02020603050405020304" pitchFamily="18" charset="0"/>
                <a:ea typeface="Times New Roman" panose="02020603050405020304" pitchFamily="18" charset="0"/>
              </a:rPr>
              <a:t>15 </a:t>
            </a:r>
            <a:r>
              <a:rPr lang="en-AU" sz="2800" dirty="0">
                <a:solidFill>
                  <a:srgbClr val="FFFFFF"/>
                </a:solidFill>
                <a:effectLst/>
                <a:latin typeface="Times New Roman" panose="02020603050405020304" pitchFamily="18" charset="0"/>
                <a:ea typeface="Times New Roman" panose="02020603050405020304" pitchFamily="18" charset="0"/>
              </a:rPr>
              <a:t>that whoever believes in him may have eternal life.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062390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534657"/>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600" b="1" baseline="30000" dirty="0">
                <a:solidFill>
                  <a:srgbClr val="FFFFFF"/>
                </a:solidFill>
                <a:effectLst/>
                <a:latin typeface="Times New Roman" panose="02020603050405020304" pitchFamily="18" charset="0"/>
                <a:ea typeface="Times New Roman" panose="02020603050405020304" pitchFamily="18" charset="0"/>
              </a:rPr>
              <a:t>16 </a:t>
            </a:r>
            <a:r>
              <a:rPr lang="en-AU" sz="2600" dirty="0">
                <a:solidFill>
                  <a:srgbClr val="FFFFFF"/>
                </a:solidFill>
                <a:effectLst/>
                <a:latin typeface="Times New Roman" panose="02020603050405020304" pitchFamily="18" charset="0"/>
                <a:ea typeface="Times New Roman" panose="02020603050405020304" pitchFamily="18" charset="0"/>
              </a:rPr>
              <a:t>“For God so loved the world, that he gave his only Son, that whoever believes in him should not perish but have eternal life.  </a:t>
            </a:r>
            <a:r>
              <a:rPr lang="en-AU" sz="2600" b="1" baseline="30000" dirty="0">
                <a:solidFill>
                  <a:srgbClr val="FFFFFF"/>
                </a:solidFill>
                <a:effectLst/>
                <a:latin typeface="Times New Roman" panose="02020603050405020304" pitchFamily="18" charset="0"/>
                <a:ea typeface="Times New Roman" panose="02020603050405020304" pitchFamily="18" charset="0"/>
              </a:rPr>
              <a:t>17 </a:t>
            </a:r>
            <a:r>
              <a:rPr lang="en-AU" sz="2600" dirty="0">
                <a:solidFill>
                  <a:srgbClr val="FFFFFF"/>
                </a:solidFill>
                <a:effectLst/>
                <a:latin typeface="Times New Roman" panose="02020603050405020304" pitchFamily="18" charset="0"/>
                <a:ea typeface="Times New Roman" panose="02020603050405020304" pitchFamily="18" charset="0"/>
              </a:rPr>
              <a:t>For God did not send his Son into the world to condemn the world, but in order that the world might be saved through him.  </a:t>
            </a:r>
            <a:r>
              <a:rPr lang="en-AU" sz="2600" b="1" baseline="30000" dirty="0">
                <a:solidFill>
                  <a:srgbClr val="FFFFFF"/>
                </a:solidFill>
                <a:effectLst/>
                <a:latin typeface="Times New Roman" panose="02020603050405020304" pitchFamily="18" charset="0"/>
                <a:ea typeface="Times New Roman" panose="02020603050405020304" pitchFamily="18" charset="0"/>
              </a:rPr>
              <a:t>18 </a:t>
            </a:r>
            <a:r>
              <a:rPr lang="en-AU" sz="2600" dirty="0">
                <a:solidFill>
                  <a:srgbClr val="FFFFFF"/>
                </a:solidFill>
                <a:effectLst/>
                <a:latin typeface="Times New Roman" panose="02020603050405020304" pitchFamily="18" charset="0"/>
                <a:ea typeface="Times New Roman" panose="02020603050405020304" pitchFamily="18" charset="0"/>
              </a:rPr>
              <a:t>Whoever believes in him is not condemned, but whoever does not believe is condemned already, because he has not believed in the name of the only Son of God.  </a:t>
            </a:r>
            <a:r>
              <a:rPr lang="en-AU" sz="2600" b="1" baseline="30000" dirty="0">
                <a:solidFill>
                  <a:srgbClr val="FFFFFF"/>
                </a:solidFill>
                <a:effectLst/>
                <a:latin typeface="Times New Roman" panose="02020603050405020304" pitchFamily="18" charset="0"/>
                <a:ea typeface="Times New Roman" panose="02020603050405020304" pitchFamily="18" charset="0"/>
              </a:rPr>
              <a:t>19 </a:t>
            </a:r>
            <a:r>
              <a:rPr lang="en-AU" sz="2600" dirty="0">
                <a:solidFill>
                  <a:srgbClr val="FFFFFF"/>
                </a:solidFill>
                <a:effectLst/>
                <a:latin typeface="Times New Roman" panose="02020603050405020304" pitchFamily="18" charset="0"/>
                <a:ea typeface="Times New Roman" panose="02020603050405020304" pitchFamily="18" charset="0"/>
              </a:rPr>
              <a:t>And this is the judgment: the light has come into the world, and people loved the darkness rather than the light because their works were evil.  </a:t>
            </a:r>
            <a:r>
              <a:rPr lang="en-AU" sz="2600" b="1" baseline="30000" dirty="0">
                <a:solidFill>
                  <a:srgbClr val="FFFFFF"/>
                </a:solidFill>
                <a:effectLst/>
                <a:latin typeface="Times New Roman" panose="02020603050405020304" pitchFamily="18" charset="0"/>
                <a:ea typeface="Times New Roman" panose="02020603050405020304" pitchFamily="18" charset="0"/>
              </a:rPr>
              <a:t>20 </a:t>
            </a:r>
            <a:r>
              <a:rPr lang="en-AU" sz="2600" dirty="0">
                <a:solidFill>
                  <a:srgbClr val="FFFFFF"/>
                </a:solidFill>
                <a:effectLst/>
                <a:latin typeface="Times New Roman" panose="02020603050405020304" pitchFamily="18" charset="0"/>
                <a:ea typeface="Times New Roman" panose="02020603050405020304" pitchFamily="18" charset="0"/>
              </a:rPr>
              <a:t>For everyone who does wicked things hates the light and does not come to the light, lest his works should be exposed.  </a:t>
            </a:r>
            <a:r>
              <a:rPr lang="en-AU" sz="2600" b="1" baseline="30000" dirty="0">
                <a:solidFill>
                  <a:srgbClr val="FFFFFF"/>
                </a:solidFill>
                <a:effectLst/>
                <a:latin typeface="Times New Roman" panose="02020603050405020304" pitchFamily="18" charset="0"/>
                <a:ea typeface="Times New Roman" panose="02020603050405020304" pitchFamily="18" charset="0"/>
              </a:rPr>
              <a:t>21 </a:t>
            </a:r>
            <a:r>
              <a:rPr lang="en-AU" sz="2600" dirty="0">
                <a:solidFill>
                  <a:srgbClr val="FFFFFF"/>
                </a:solidFill>
                <a:effectLst/>
                <a:latin typeface="Times New Roman" panose="02020603050405020304" pitchFamily="18" charset="0"/>
                <a:ea typeface="Times New Roman" panose="02020603050405020304" pitchFamily="18" charset="0"/>
              </a:rPr>
              <a:t>But whoever does what is true comes to the light, so that it may be clearly seen that his works have been carried out in God.”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2827868" cy="2585323"/>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God</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so</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loved</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world (Kosmos)</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that He gave His only Son</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that whoever</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is entrusting in Him</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shall not be destroyed</a:t>
            </a:r>
          </a:p>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have eternal life</a:t>
            </a:r>
          </a:p>
        </p:txBody>
      </p:sp>
      <p:sp>
        <p:nvSpPr>
          <p:cNvPr id="8" name="TextBox 7">
            <a:extLst>
              <a:ext uri="{FF2B5EF4-FFF2-40B4-BE49-F238E27FC236}">
                <a16:creationId xmlns:a16="http://schemas.microsoft.com/office/drawing/2014/main" id="{CE28D28E-CC14-0F37-B4A1-D49DAC3B746D}"/>
              </a:ext>
            </a:extLst>
          </p:cNvPr>
          <p:cNvSpPr txBox="1"/>
          <p:nvPr/>
        </p:nvSpPr>
        <p:spPr>
          <a:xfrm>
            <a:off x="2663301" y="0"/>
            <a:ext cx="6480698" cy="2585323"/>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subject</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extent  </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affection</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object</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gift</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opportunity</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commitment</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rescue</a:t>
            </a:r>
            <a:r>
              <a:rPr lang="en-AU" dirty="0">
                <a:solidFill>
                  <a:prstClr val="white"/>
                </a:solidFill>
                <a:latin typeface="Times New Roman" panose="02020603050405020304" pitchFamily="18" charset="0"/>
                <a:cs typeface="Times New Roman" panose="02020603050405020304" pitchFamily="18" charset="0"/>
              </a:rPr>
              <a:t>   ever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greatest   </a:t>
            </a:r>
            <a:r>
              <a:rPr lang="en-AU" u="sng" dirty="0">
                <a:solidFill>
                  <a:prstClr val="white"/>
                </a:solidFill>
                <a:latin typeface="Times New Roman" panose="02020603050405020304" pitchFamily="18" charset="0"/>
                <a:cs typeface="Times New Roman" panose="02020603050405020304" pitchFamily="18" charset="0"/>
              </a:rPr>
              <a:t>promise</a:t>
            </a:r>
            <a:r>
              <a:rPr lang="en-AU" dirty="0">
                <a:solidFill>
                  <a:prstClr val="white"/>
                </a:solidFill>
                <a:latin typeface="Times New Roman" panose="02020603050405020304" pitchFamily="18" charset="0"/>
                <a:cs typeface="Times New Roman" panose="02020603050405020304" pitchFamily="18" charset="0"/>
              </a:rPr>
              <a:t>   ever</a:t>
            </a:r>
          </a:p>
        </p:txBody>
      </p:sp>
    </p:spTree>
    <p:extLst>
      <p:ext uri="{BB962C8B-B14F-4D97-AF65-F5344CB8AC3E}">
        <p14:creationId xmlns:p14="http://schemas.microsoft.com/office/powerpoint/2010/main" val="403143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B2AB76DD-42EF-BFCA-315D-3294B3297B53}"/>
              </a:ext>
            </a:extLst>
          </p:cNvPr>
          <p:cNvSpPr txBox="1"/>
          <p:nvPr/>
        </p:nvSpPr>
        <p:spPr>
          <a:xfrm>
            <a:off x="-1" y="400110"/>
            <a:ext cx="9144000" cy="843308"/>
          </a:xfrm>
          <a:prstGeom prst="rect">
            <a:avLst/>
          </a:prstGeom>
          <a:solidFill>
            <a:schemeClr val="bg1"/>
          </a:solidFill>
        </p:spPr>
        <p:txBody>
          <a:bodyPr wrap="square" rtlCol="0">
            <a:spAutoFit/>
          </a:bodyPr>
          <a:lstStyle/>
          <a:p>
            <a:pPr>
              <a:lnSpc>
                <a:spcPct val="105000"/>
              </a:lnSpc>
              <a:buNone/>
            </a:pPr>
            <a:r>
              <a:rPr lang="en-AU" sz="1600" dirty="0">
                <a:solidFill>
                  <a:srgbClr val="FF0000"/>
                </a:solidFill>
                <a:latin typeface="Comic Sans MS" panose="030F0902030302020204" pitchFamily="66" charset="0"/>
                <a:ea typeface="Times New Roman" panose="02020603050405020304" pitchFamily="18" charset="0"/>
              </a:rPr>
              <a:t>so must the Son of Man be lifted up,</a:t>
            </a:r>
            <a:r>
              <a:rPr lang="en-AU" sz="1600" dirty="0">
                <a:solidFill>
                  <a:srgbClr val="000000"/>
                </a:solidFill>
                <a:latin typeface="Comic Sans MS" panose="030F0902030302020204" pitchFamily="66" charset="0"/>
                <a:ea typeface="Times New Roman" panose="02020603050405020304" pitchFamily="18" charset="0"/>
              </a:rPr>
              <a:t> </a:t>
            </a:r>
            <a:r>
              <a:rPr lang="en-AU" sz="1600" b="1" baseline="30000" dirty="0">
                <a:solidFill>
                  <a:srgbClr val="000000"/>
                </a:solidFill>
                <a:latin typeface="Comic Sans MS" panose="030F0902030302020204" pitchFamily="66" charset="0"/>
                <a:ea typeface="Times New Roman" panose="02020603050405020304" pitchFamily="18" charset="0"/>
              </a:rPr>
              <a:t>15 </a:t>
            </a:r>
            <a:r>
              <a:rPr lang="en-AU" sz="1600" dirty="0">
                <a:solidFill>
                  <a:srgbClr val="FF0000"/>
                </a:solidFill>
                <a:latin typeface="Comic Sans MS" panose="030F0902030302020204" pitchFamily="66" charset="0"/>
                <a:ea typeface="Times New Roman" panose="02020603050405020304" pitchFamily="18" charset="0"/>
              </a:rPr>
              <a:t>that whoever believes in him may have eternal life.</a:t>
            </a:r>
            <a:r>
              <a:rPr lang="en-AU" sz="1600" b="1" dirty="0">
                <a:solidFill>
                  <a:srgbClr val="000000"/>
                </a:solidFill>
                <a:latin typeface="Times New Roman" panose="02020603050405020304" pitchFamily="18" charset="0"/>
                <a:ea typeface="Times New Roman" panose="02020603050405020304" pitchFamily="18" charset="0"/>
              </a:rPr>
              <a:t> </a:t>
            </a:r>
            <a:endParaRPr lang="en-AU" sz="1600" dirty="0">
              <a:solidFill>
                <a:srgbClr val="000000"/>
              </a:solidFill>
              <a:latin typeface="Times New Roman" panose="02020603050405020304" pitchFamily="18" charset="0"/>
              <a:ea typeface="Times New Roman" panose="02020603050405020304" pitchFamily="18" charset="0"/>
            </a:endParaRPr>
          </a:p>
          <a:p>
            <a:r>
              <a:rPr lang="en-AU" sz="1600" b="1" baseline="30000" dirty="0">
                <a:solidFill>
                  <a:srgbClr val="000000"/>
                </a:solidFill>
                <a:latin typeface="Comic Sans MS" panose="030F0902030302020204" pitchFamily="66" charset="0"/>
                <a:ea typeface="Times New Roman" panose="02020603050405020304" pitchFamily="18" charset="0"/>
              </a:rPr>
              <a:t>16 </a:t>
            </a:r>
            <a:r>
              <a:rPr lang="en-AU" sz="1600" dirty="0">
                <a:solidFill>
                  <a:srgbClr val="FF0000"/>
                </a:solidFill>
                <a:latin typeface="Comic Sans MS" panose="030F0902030302020204" pitchFamily="66" charset="0"/>
                <a:ea typeface="Times New Roman" panose="02020603050405020304" pitchFamily="18" charset="0"/>
              </a:rPr>
              <a:t>“For God [like] so loved the world, that he gave his only Son, that whoever believes in him should not perish but have eternal life.</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God loved the whole world  “like so”  –  His Only Son, lifted up on the Cross.</a:t>
            </a:r>
          </a:p>
        </p:txBody>
      </p:sp>
      <p:sp>
        <p:nvSpPr>
          <p:cNvPr id="8" name="TextBox 7">
            <a:extLst>
              <a:ext uri="{FF2B5EF4-FFF2-40B4-BE49-F238E27FC236}">
                <a16:creationId xmlns:a16="http://schemas.microsoft.com/office/drawing/2014/main" id="{CE28D28E-CC14-0F37-B4A1-D49DAC3B746D}"/>
              </a:ext>
            </a:extLst>
          </p:cNvPr>
          <p:cNvSpPr txBox="1"/>
          <p:nvPr/>
        </p:nvSpPr>
        <p:spPr>
          <a:xfrm>
            <a:off x="2912534" y="1243418"/>
            <a:ext cx="623146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Salvation is available for  ALL  who believe.</a:t>
            </a:r>
          </a:p>
        </p:txBody>
      </p:sp>
      <p:sp>
        <p:nvSpPr>
          <p:cNvPr id="4" name="TextBox 3">
            <a:extLst>
              <a:ext uri="{FF2B5EF4-FFF2-40B4-BE49-F238E27FC236}">
                <a16:creationId xmlns:a16="http://schemas.microsoft.com/office/drawing/2014/main" id="{12A98473-9125-8344-8F03-B255FBEEA62B}"/>
              </a:ext>
            </a:extLst>
          </p:cNvPr>
          <p:cNvSpPr txBox="1"/>
          <p:nvPr/>
        </p:nvSpPr>
        <p:spPr>
          <a:xfrm>
            <a:off x="0" y="1243418"/>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died for the whole world</a:t>
            </a:r>
          </a:p>
        </p:txBody>
      </p:sp>
      <p:sp>
        <p:nvSpPr>
          <p:cNvPr id="5" name="TextBox 4">
            <a:extLst>
              <a:ext uri="{FF2B5EF4-FFF2-40B4-BE49-F238E27FC236}">
                <a16:creationId xmlns:a16="http://schemas.microsoft.com/office/drawing/2014/main" id="{6E5C50BE-99E1-F99F-1F82-BC1A6E9A913E}"/>
              </a:ext>
            </a:extLst>
          </p:cNvPr>
          <p:cNvSpPr txBox="1"/>
          <p:nvPr/>
        </p:nvSpPr>
        <p:spPr>
          <a:xfrm>
            <a:off x="0" y="1531285"/>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not all are saved</a:t>
            </a:r>
          </a:p>
        </p:txBody>
      </p:sp>
      <p:sp>
        <p:nvSpPr>
          <p:cNvPr id="9" name="TextBox 8">
            <a:extLst>
              <a:ext uri="{FF2B5EF4-FFF2-40B4-BE49-F238E27FC236}">
                <a16:creationId xmlns:a16="http://schemas.microsoft.com/office/drawing/2014/main" id="{D0ADA827-663F-BFBE-7264-0D23E1842628}"/>
              </a:ext>
            </a:extLst>
          </p:cNvPr>
          <p:cNvSpPr txBox="1"/>
          <p:nvPr/>
        </p:nvSpPr>
        <p:spPr>
          <a:xfrm>
            <a:off x="2003778" y="1525640"/>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is a present, active verb.  (is believing in  Him)</a:t>
            </a:r>
          </a:p>
        </p:txBody>
      </p:sp>
      <p:sp>
        <p:nvSpPr>
          <p:cNvPr id="11" name="TextBox 10">
            <a:extLst>
              <a:ext uri="{FF2B5EF4-FFF2-40B4-BE49-F238E27FC236}">
                <a16:creationId xmlns:a16="http://schemas.microsoft.com/office/drawing/2014/main" id="{53B57893-188B-BFAE-4894-D2F466478B47}"/>
              </a:ext>
            </a:extLst>
          </p:cNvPr>
          <p:cNvSpPr txBox="1"/>
          <p:nvPr/>
        </p:nvSpPr>
        <p:spPr>
          <a:xfrm>
            <a:off x="2240844" y="1840179"/>
            <a:ext cx="6434668" cy="337015"/>
          </a:xfrm>
          <a:prstGeom prst="rect">
            <a:avLst/>
          </a:prstGeom>
          <a:solidFill>
            <a:schemeClr val="bg1"/>
          </a:solidFill>
        </p:spPr>
        <p:txBody>
          <a:bodyPr wrap="square" rtlCol="0">
            <a:spAutoFit/>
          </a:bodyPr>
          <a:lstStyle/>
          <a:p>
            <a:pPr>
              <a:lnSpc>
                <a:spcPct val="105000"/>
              </a:lnSpc>
              <a:buNone/>
            </a:pPr>
            <a:r>
              <a:rPr lang="en-AU" sz="1600" dirty="0">
                <a:solidFill>
                  <a:srgbClr val="FF0000"/>
                </a:solidFill>
                <a:latin typeface="Comic Sans MS" panose="030F0902030302020204" pitchFamily="66" charset="0"/>
                <a:ea typeface="Times New Roman" panose="02020603050405020304" pitchFamily="18" charset="0"/>
              </a:rPr>
              <a:t>whoever </a:t>
            </a:r>
            <a:r>
              <a:rPr lang="en-AU" sz="1600" u="sng" dirty="0">
                <a:solidFill>
                  <a:srgbClr val="FF0000"/>
                </a:solidFill>
                <a:latin typeface="Comic Sans MS" panose="030F0902030302020204" pitchFamily="66" charset="0"/>
                <a:ea typeface="Times New Roman" panose="02020603050405020304" pitchFamily="18" charset="0"/>
              </a:rPr>
              <a:t>is believing in him</a:t>
            </a:r>
            <a:r>
              <a:rPr lang="en-AU" sz="1600" dirty="0">
                <a:solidFill>
                  <a:srgbClr val="FF0000"/>
                </a:solidFill>
                <a:latin typeface="Comic Sans MS" panose="030F0902030302020204" pitchFamily="66" charset="0"/>
                <a:ea typeface="Times New Roman" panose="02020603050405020304" pitchFamily="18" charset="0"/>
              </a:rPr>
              <a:t> should not perish but have eternal life.</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95219B47-1AEB-EA23-FA3C-19D243DE9253}"/>
              </a:ext>
            </a:extLst>
          </p:cNvPr>
          <p:cNvSpPr txBox="1"/>
          <p:nvPr/>
        </p:nvSpPr>
        <p:spPr>
          <a:xfrm>
            <a:off x="-1" y="2180396"/>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“Believing” is to entrust one’s self into Jesus</a:t>
            </a:r>
          </a:p>
        </p:txBody>
      </p:sp>
      <p:sp>
        <p:nvSpPr>
          <p:cNvPr id="13" name="TextBox 12">
            <a:extLst>
              <a:ext uri="{FF2B5EF4-FFF2-40B4-BE49-F238E27FC236}">
                <a16:creationId xmlns:a16="http://schemas.microsoft.com/office/drawing/2014/main" id="{A646DE10-44CE-C52B-2C64-34502265ACDE}"/>
              </a:ext>
            </a:extLst>
          </p:cNvPr>
          <p:cNvSpPr txBox="1"/>
          <p:nvPr/>
        </p:nvSpPr>
        <p:spPr>
          <a:xfrm>
            <a:off x="361245" y="2404623"/>
            <a:ext cx="878275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transformation so radical Jesus described it as being “born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earning of salvation.  Jesus has done the work of atoning for sin.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Leave old life behind, and born as a new creation in Christ.</a:t>
            </a:r>
          </a:p>
        </p:txBody>
      </p:sp>
      <p:sp>
        <p:nvSpPr>
          <p:cNvPr id="14" name="TextBox 13">
            <a:extLst>
              <a:ext uri="{FF2B5EF4-FFF2-40B4-BE49-F238E27FC236}">
                <a16:creationId xmlns:a16="http://schemas.microsoft.com/office/drawing/2014/main" id="{A8FA0D4E-B28F-9ED2-5547-644A6F3C5734}"/>
              </a:ext>
            </a:extLst>
          </p:cNvPr>
          <p:cNvSpPr txBox="1"/>
          <p:nvPr/>
        </p:nvSpPr>
        <p:spPr>
          <a:xfrm>
            <a:off x="5643" y="3247196"/>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from utter destruction</a:t>
            </a:r>
          </a:p>
        </p:txBody>
      </p:sp>
      <p:sp>
        <p:nvSpPr>
          <p:cNvPr id="15" name="TextBox 14">
            <a:extLst>
              <a:ext uri="{FF2B5EF4-FFF2-40B4-BE49-F238E27FC236}">
                <a16:creationId xmlns:a16="http://schemas.microsoft.com/office/drawing/2014/main" id="{DBBEE871-0FCC-D155-3963-77E4BC4EFFB1}"/>
              </a:ext>
            </a:extLst>
          </p:cNvPr>
          <p:cNvSpPr txBox="1"/>
          <p:nvPr/>
        </p:nvSpPr>
        <p:spPr>
          <a:xfrm>
            <a:off x="-2" y="354497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to eternal life</a:t>
            </a:r>
          </a:p>
        </p:txBody>
      </p:sp>
      <p:sp>
        <p:nvSpPr>
          <p:cNvPr id="16" name="TextBox 15">
            <a:extLst>
              <a:ext uri="{FF2B5EF4-FFF2-40B4-BE49-F238E27FC236}">
                <a16:creationId xmlns:a16="http://schemas.microsoft.com/office/drawing/2014/main" id="{5B6C4503-C4F1-2D48-EEEE-DED2A11E47EF}"/>
              </a:ext>
            </a:extLst>
          </p:cNvPr>
          <p:cNvSpPr txBox="1"/>
          <p:nvPr/>
        </p:nvSpPr>
        <p:spPr>
          <a:xfrm>
            <a:off x="1941690" y="3544974"/>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joyous relationship with God.  Begins now;  Endures for eternity.</a:t>
            </a:r>
          </a:p>
        </p:txBody>
      </p:sp>
      <p:sp>
        <p:nvSpPr>
          <p:cNvPr id="17" name="TextBox 16">
            <a:extLst>
              <a:ext uri="{FF2B5EF4-FFF2-40B4-BE49-F238E27FC236}">
                <a16:creationId xmlns:a16="http://schemas.microsoft.com/office/drawing/2014/main" id="{304DDFA3-31C1-154A-55A2-A4A5355D1F2D}"/>
              </a:ext>
            </a:extLst>
          </p:cNvPr>
          <p:cNvSpPr txBox="1"/>
          <p:nvPr/>
        </p:nvSpPr>
        <p:spPr>
          <a:xfrm>
            <a:off x="5643" y="3832840"/>
            <a:ext cx="580813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Just, there must be a day of reckoning.</a:t>
            </a:r>
          </a:p>
        </p:txBody>
      </p:sp>
      <p:sp>
        <p:nvSpPr>
          <p:cNvPr id="18" name="TextBox 17">
            <a:extLst>
              <a:ext uri="{FF2B5EF4-FFF2-40B4-BE49-F238E27FC236}">
                <a16:creationId xmlns:a16="http://schemas.microsoft.com/office/drawing/2014/main" id="{32177050-EE2A-D03B-0DE6-2DA477DACA36}"/>
              </a:ext>
            </a:extLst>
          </p:cNvPr>
          <p:cNvSpPr txBox="1"/>
          <p:nvPr/>
        </p:nvSpPr>
        <p:spPr>
          <a:xfrm>
            <a:off x="5142091" y="3839969"/>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Evil cannot go unpunished</a:t>
            </a:r>
          </a:p>
        </p:txBody>
      </p:sp>
      <p:sp>
        <p:nvSpPr>
          <p:cNvPr id="19" name="TextBox 18">
            <a:extLst>
              <a:ext uri="{FF2B5EF4-FFF2-40B4-BE49-F238E27FC236}">
                <a16:creationId xmlns:a16="http://schemas.microsoft.com/office/drawing/2014/main" id="{EEC26681-91E2-2C0F-0979-FD26E737931A}"/>
              </a:ext>
            </a:extLst>
          </p:cNvPr>
          <p:cNvSpPr txBox="1"/>
          <p:nvPr/>
        </p:nvSpPr>
        <p:spPr>
          <a:xfrm>
            <a:off x="5643" y="4109418"/>
            <a:ext cx="9138357"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Love, Jesus came first, to make it possible for some to escape condemnation.</a:t>
            </a:r>
          </a:p>
        </p:txBody>
      </p:sp>
    </p:spTree>
    <p:extLst>
      <p:ext uri="{BB962C8B-B14F-4D97-AF65-F5344CB8AC3E}">
        <p14:creationId xmlns:p14="http://schemas.microsoft.com/office/powerpoint/2010/main" val="24385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xEl>
                                              <p:pRg st="1" end="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4" grpId="0"/>
      <p:bldP spid="5" grpId="0"/>
      <p:bldP spid="9" grpId="0"/>
      <p:bldP spid="11" grpId="0" animBg="1"/>
      <p:bldP spid="12" grpId="0"/>
      <p:bldP spid="13" grpId="0" uiExpand="1" build="p"/>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God loved the whole world  “like so”  –  His Only Son, lifted up on the Cross.</a:t>
            </a:r>
          </a:p>
        </p:txBody>
      </p:sp>
      <p:sp>
        <p:nvSpPr>
          <p:cNvPr id="8" name="TextBox 7">
            <a:extLst>
              <a:ext uri="{FF2B5EF4-FFF2-40B4-BE49-F238E27FC236}">
                <a16:creationId xmlns:a16="http://schemas.microsoft.com/office/drawing/2014/main" id="{CE28D28E-CC14-0F37-B4A1-D49DAC3B746D}"/>
              </a:ext>
            </a:extLst>
          </p:cNvPr>
          <p:cNvSpPr txBox="1"/>
          <p:nvPr/>
        </p:nvSpPr>
        <p:spPr>
          <a:xfrm>
            <a:off x="2906892" y="313000"/>
            <a:ext cx="623146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Salvation is available for  ALL  who believe.</a:t>
            </a:r>
          </a:p>
        </p:txBody>
      </p:sp>
      <p:sp>
        <p:nvSpPr>
          <p:cNvPr id="4" name="TextBox 3">
            <a:extLst>
              <a:ext uri="{FF2B5EF4-FFF2-40B4-BE49-F238E27FC236}">
                <a16:creationId xmlns:a16="http://schemas.microsoft.com/office/drawing/2014/main" id="{12A98473-9125-8344-8F03-B255FBEEA62B}"/>
              </a:ext>
            </a:extLst>
          </p:cNvPr>
          <p:cNvSpPr txBox="1"/>
          <p:nvPr/>
        </p:nvSpPr>
        <p:spPr>
          <a:xfrm>
            <a:off x="-5642" y="313000"/>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died for the whole world</a:t>
            </a:r>
          </a:p>
        </p:txBody>
      </p:sp>
      <p:sp>
        <p:nvSpPr>
          <p:cNvPr id="5" name="TextBox 4">
            <a:extLst>
              <a:ext uri="{FF2B5EF4-FFF2-40B4-BE49-F238E27FC236}">
                <a16:creationId xmlns:a16="http://schemas.microsoft.com/office/drawing/2014/main" id="{6E5C50BE-99E1-F99F-1F82-BC1A6E9A913E}"/>
              </a:ext>
            </a:extLst>
          </p:cNvPr>
          <p:cNvSpPr txBox="1"/>
          <p:nvPr/>
        </p:nvSpPr>
        <p:spPr>
          <a:xfrm>
            <a:off x="-5642" y="600867"/>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not all are saved</a:t>
            </a:r>
          </a:p>
        </p:txBody>
      </p:sp>
      <p:sp>
        <p:nvSpPr>
          <p:cNvPr id="9" name="TextBox 8">
            <a:extLst>
              <a:ext uri="{FF2B5EF4-FFF2-40B4-BE49-F238E27FC236}">
                <a16:creationId xmlns:a16="http://schemas.microsoft.com/office/drawing/2014/main" id="{D0ADA827-663F-BFBE-7264-0D23E1842628}"/>
              </a:ext>
            </a:extLst>
          </p:cNvPr>
          <p:cNvSpPr txBox="1"/>
          <p:nvPr/>
        </p:nvSpPr>
        <p:spPr>
          <a:xfrm>
            <a:off x="1998136" y="5952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is a present, active verb.  (is believing in  Him)</a:t>
            </a:r>
          </a:p>
        </p:txBody>
      </p:sp>
      <p:sp>
        <p:nvSpPr>
          <p:cNvPr id="11" name="TextBox 10">
            <a:extLst>
              <a:ext uri="{FF2B5EF4-FFF2-40B4-BE49-F238E27FC236}">
                <a16:creationId xmlns:a16="http://schemas.microsoft.com/office/drawing/2014/main" id="{53B57893-188B-BFAE-4894-D2F466478B47}"/>
              </a:ext>
            </a:extLst>
          </p:cNvPr>
          <p:cNvSpPr txBox="1"/>
          <p:nvPr/>
        </p:nvSpPr>
        <p:spPr>
          <a:xfrm>
            <a:off x="1357491" y="3370910"/>
            <a:ext cx="6146799" cy="595291"/>
          </a:xfrm>
          <a:prstGeom prst="rect">
            <a:avLst/>
          </a:prstGeom>
          <a:solidFill>
            <a:schemeClr val="bg1"/>
          </a:solidFill>
        </p:spPr>
        <p:txBody>
          <a:bodyPr wrap="square" rtlCol="0">
            <a:spAutoFit/>
          </a:bodyPr>
          <a:lstStyle/>
          <a:p>
            <a:pPr>
              <a:lnSpc>
                <a:spcPct val="105000"/>
              </a:lnSpc>
              <a:buNone/>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17 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God did not send his Son into the world to condemn the world, but in order that the world might be saved through him.</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95219B47-1AEB-EA23-FA3C-19D243DE9253}"/>
              </a:ext>
            </a:extLst>
          </p:cNvPr>
          <p:cNvSpPr txBox="1"/>
          <p:nvPr/>
        </p:nvSpPr>
        <p:spPr>
          <a:xfrm>
            <a:off x="-11286" y="8774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“Believing” is to entrust one’s self into Jesus</a:t>
            </a:r>
          </a:p>
        </p:txBody>
      </p:sp>
      <p:sp>
        <p:nvSpPr>
          <p:cNvPr id="13" name="TextBox 12">
            <a:extLst>
              <a:ext uri="{FF2B5EF4-FFF2-40B4-BE49-F238E27FC236}">
                <a16:creationId xmlns:a16="http://schemas.microsoft.com/office/drawing/2014/main" id="{A646DE10-44CE-C52B-2C64-34502265ACDE}"/>
              </a:ext>
            </a:extLst>
          </p:cNvPr>
          <p:cNvSpPr txBox="1"/>
          <p:nvPr/>
        </p:nvSpPr>
        <p:spPr>
          <a:xfrm>
            <a:off x="349960" y="1101671"/>
            <a:ext cx="878275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transformation so radical Jesus described it as being “born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earning of salvation.  Jesus has done the work of atoning for sin.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Leave old life behind, and born as a new creation in Christ.</a:t>
            </a:r>
          </a:p>
        </p:txBody>
      </p:sp>
      <p:sp>
        <p:nvSpPr>
          <p:cNvPr id="14" name="TextBox 13">
            <a:extLst>
              <a:ext uri="{FF2B5EF4-FFF2-40B4-BE49-F238E27FC236}">
                <a16:creationId xmlns:a16="http://schemas.microsoft.com/office/drawing/2014/main" id="{A8FA0D4E-B28F-9ED2-5547-644A6F3C5734}"/>
              </a:ext>
            </a:extLst>
          </p:cNvPr>
          <p:cNvSpPr txBox="1"/>
          <p:nvPr/>
        </p:nvSpPr>
        <p:spPr>
          <a:xfrm>
            <a:off x="-5642" y="19442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from utter destruction</a:t>
            </a:r>
          </a:p>
        </p:txBody>
      </p:sp>
      <p:sp>
        <p:nvSpPr>
          <p:cNvPr id="15" name="TextBox 14">
            <a:extLst>
              <a:ext uri="{FF2B5EF4-FFF2-40B4-BE49-F238E27FC236}">
                <a16:creationId xmlns:a16="http://schemas.microsoft.com/office/drawing/2014/main" id="{DBBEE871-0FCC-D155-3963-77E4BC4EFFB1}"/>
              </a:ext>
            </a:extLst>
          </p:cNvPr>
          <p:cNvSpPr txBox="1"/>
          <p:nvPr/>
        </p:nvSpPr>
        <p:spPr>
          <a:xfrm>
            <a:off x="-11287" y="2242022"/>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to eternal life</a:t>
            </a:r>
          </a:p>
        </p:txBody>
      </p:sp>
      <p:sp>
        <p:nvSpPr>
          <p:cNvPr id="16" name="TextBox 15">
            <a:extLst>
              <a:ext uri="{FF2B5EF4-FFF2-40B4-BE49-F238E27FC236}">
                <a16:creationId xmlns:a16="http://schemas.microsoft.com/office/drawing/2014/main" id="{5B6C4503-C4F1-2D48-EEEE-DED2A11E47EF}"/>
              </a:ext>
            </a:extLst>
          </p:cNvPr>
          <p:cNvSpPr txBox="1"/>
          <p:nvPr/>
        </p:nvSpPr>
        <p:spPr>
          <a:xfrm>
            <a:off x="1930405" y="22420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joyous relationship with God.  Begins now;  Endures for eternity.</a:t>
            </a:r>
          </a:p>
        </p:txBody>
      </p:sp>
      <p:sp>
        <p:nvSpPr>
          <p:cNvPr id="17" name="TextBox 16">
            <a:extLst>
              <a:ext uri="{FF2B5EF4-FFF2-40B4-BE49-F238E27FC236}">
                <a16:creationId xmlns:a16="http://schemas.microsoft.com/office/drawing/2014/main" id="{304DDFA3-31C1-154A-55A2-A4A5355D1F2D}"/>
              </a:ext>
            </a:extLst>
          </p:cNvPr>
          <p:cNvSpPr txBox="1"/>
          <p:nvPr/>
        </p:nvSpPr>
        <p:spPr>
          <a:xfrm>
            <a:off x="-5642" y="2529888"/>
            <a:ext cx="580813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Just, there must be a day of reckoning.</a:t>
            </a:r>
          </a:p>
        </p:txBody>
      </p:sp>
      <p:sp>
        <p:nvSpPr>
          <p:cNvPr id="18" name="TextBox 17">
            <a:extLst>
              <a:ext uri="{FF2B5EF4-FFF2-40B4-BE49-F238E27FC236}">
                <a16:creationId xmlns:a16="http://schemas.microsoft.com/office/drawing/2014/main" id="{32177050-EE2A-D03B-0DE6-2DA477DACA36}"/>
              </a:ext>
            </a:extLst>
          </p:cNvPr>
          <p:cNvSpPr txBox="1"/>
          <p:nvPr/>
        </p:nvSpPr>
        <p:spPr>
          <a:xfrm>
            <a:off x="349960" y="3019704"/>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Saved through Jesus.</a:t>
            </a:r>
          </a:p>
        </p:txBody>
      </p:sp>
      <p:sp>
        <p:nvSpPr>
          <p:cNvPr id="19" name="TextBox 18">
            <a:extLst>
              <a:ext uri="{FF2B5EF4-FFF2-40B4-BE49-F238E27FC236}">
                <a16:creationId xmlns:a16="http://schemas.microsoft.com/office/drawing/2014/main" id="{EEC26681-91E2-2C0F-0979-FD26E737931A}"/>
              </a:ext>
            </a:extLst>
          </p:cNvPr>
          <p:cNvSpPr txBox="1"/>
          <p:nvPr/>
        </p:nvSpPr>
        <p:spPr>
          <a:xfrm>
            <a:off x="-5642" y="2806466"/>
            <a:ext cx="9138357"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Love, Jesus came first, to make it possible for some to escape condemnation.</a:t>
            </a:r>
          </a:p>
        </p:txBody>
      </p:sp>
      <p:sp>
        <p:nvSpPr>
          <p:cNvPr id="21" name="TextBox 20">
            <a:extLst>
              <a:ext uri="{FF2B5EF4-FFF2-40B4-BE49-F238E27FC236}">
                <a16:creationId xmlns:a16="http://schemas.microsoft.com/office/drawing/2014/main" id="{D92D72CC-0627-455D-C2D0-C2CC0D55C7CB}"/>
              </a:ext>
            </a:extLst>
          </p:cNvPr>
          <p:cNvSpPr txBox="1"/>
          <p:nvPr/>
        </p:nvSpPr>
        <p:spPr>
          <a:xfrm>
            <a:off x="-11287" y="3921820"/>
            <a:ext cx="2105376"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A Great Separation</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851383" y="3944011"/>
            <a:ext cx="72700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Separating those who are already condemned from those NOT condemned</a:t>
            </a:r>
          </a:p>
        </p:txBody>
      </p:sp>
    </p:spTree>
    <p:extLst>
      <p:ext uri="{BB962C8B-B14F-4D97-AF65-F5344CB8AC3E}">
        <p14:creationId xmlns:p14="http://schemas.microsoft.com/office/powerpoint/2010/main" val="271034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God loved the whole world  “like so”  –  His Only Son, lifted up on the Cross.</a:t>
            </a:r>
          </a:p>
        </p:txBody>
      </p:sp>
      <p:sp>
        <p:nvSpPr>
          <p:cNvPr id="8" name="TextBox 7">
            <a:extLst>
              <a:ext uri="{FF2B5EF4-FFF2-40B4-BE49-F238E27FC236}">
                <a16:creationId xmlns:a16="http://schemas.microsoft.com/office/drawing/2014/main" id="{CE28D28E-CC14-0F37-B4A1-D49DAC3B746D}"/>
              </a:ext>
            </a:extLst>
          </p:cNvPr>
          <p:cNvSpPr txBox="1"/>
          <p:nvPr/>
        </p:nvSpPr>
        <p:spPr>
          <a:xfrm>
            <a:off x="2906892" y="313000"/>
            <a:ext cx="623146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Salvation is available for  ALL  who believe.</a:t>
            </a:r>
          </a:p>
        </p:txBody>
      </p:sp>
      <p:sp>
        <p:nvSpPr>
          <p:cNvPr id="4" name="TextBox 3">
            <a:extLst>
              <a:ext uri="{FF2B5EF4-FFF2-40B4-BE49-F238E27FC236}">
                <a16:creationId xmlns:a16="http://schemas.microsoft.com/office/drawing/2014/main" id="{12A98473-9125-8344-8F03-B255FBEEA62B}"/>
              </a:ext>
            </a:extLst>
          </p:cNvPr>
          <p:cNvSpPr txBox="1"/>
          <p:nvPr/>
        </p:nvSpPr>
        <p:spPr>
          <a:xfrm>
            <a:off x="-5642" y="313000"/>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died for the whole world</a:t>
            </a:r>
          </a:p>
        </p:txBody>
      </p:sp>
      <p:sp>
        <p:nvSpPr>
          <p:cNvPr id="5" name="TextBox 4">
            <a:extLst>
              <a:ext uri="{FF2B5EF4-FFF2-40B4-BE49-F238E27FC236}">
                <a16:creationId xmlns:a16="http://schemas.microsoft.com/office/drawing/2014/main" id="{6E5C50BE-99E1-F99F-1F82-BC1A6E9A913E}"/>
              </a:ext>
            </a:extLst>
          </p:cNvPr>
          <p:cNvSpPr txBox="1"/>
          <p:nvPr/>
        </p:nvSpPr>
        <p:spPr>
          <a:xfrm>
            <a:off x="-5642" y="600867"/>
            <a:ext cx="307057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But not all are saved</a:t>
            </a:r>
          </a:p>
        </p:txBody>
      </p:sp>
      <p:sp>
        <p:nvSpPr>
          <p:cNvPr id="9" name="TextBox 8">
            <a:extLst>
              <a:ext uri="{FF2B5EF4-FFF2-40B4-BE49-F238E27FC236}">
                <a16:creationId xmlns:a16="http://schemas.microsoft.com/office/drawing/2014/main" id="{D0ADA827-663F-BFBE-7264-0D23E1842628}"/>
              </a:ext>
            </a:extLst>
          </p:cNvPr>
          <p:cNvSpPr txBox="1"/>
          <p:nvPr/>
        </p:nvSpPr>
        <p:spPr>
          <a:xfrm>
            <a:off x="1998136" y="5952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is a present, active verb.  (is believing in  Him)</a:t>
            </a:r>
          </a:p>
        </p:txBody>
      </p:sp>
      <p:sp>
        <p:nvSpPr>
          <p:cNvPr id="11" name="TextBox 10">
            <a:extLst>
              <a:ext uri="{FF2B5EF4-FFF2-40B4-BE49-F238E27FC236}">
                <a16:creationId xmlns:a16="http://schemas.microsoft.com/office/drawing/2014/main" id="{53B57893-188B-BFAE-4894-D2F466478B47}"/>
              </a:ext>
            </a:extLst>
          </p:cNvPr>
          <p:cNvSpPr txBox="1"/>
          <p:nvPr/>
        </p:nvSpPr>
        <p:spPr>
          <a:xfrm>
            <a:off x="475548" y="3666758"/>
            <a:ext cx="8175975" cy="595291"/>
          </a:xfrm>
          <a:prstGeom prst="rect">
            <a:avLst/>
          </a:prstGeom>
          <a:solidFill>
            <a:schemeClr val="bg1"/>
          </a:solidFill>
        </p:spPr>
        <p:txBody>
          <a:bodyPr wrap="square" rtlCol="0">
            <a:spAutoFit/>
          </a:bodyPr>
          <a:lstStyle/>
          <a:p>
            <a:pPr>
              <a:lnSpc>
                <a:spcPct val="105000"/>
              </a:lnSpc>
              <a:buNone/>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18 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Whoever </a:t>
            </a:r>
            <a:r>
              <a:rPr lang="en-AU" sz="1600" u="sng"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is believing</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in him is not condemned, but whoever is </a:t>
            </a:r>
            <a:r>
              <a:rPr lang="en-AU" sz="1600" b="1" u="sng"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not</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600" u="sng"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believing</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 is condemned already, because he has not believed in the name of the only Son of God.</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95219B47-1AEB-EA23-FA3C-19D243DE9253}"/>
              </a:ext>
            </a:extLst>
          </p:cNvPr>
          <p:cNvSpPr txBox="1"/>
          <p:nvPr/>
        </p:nvSpPr>
        <p:spPr>
          <a:xfrm>
            <a:off x="-11286" y="8774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“Believing” is to entrust one’s self into Jesus</a:t>
            </a:r>
          </a:p>
        </p:txBody>
      </p:sp>
      <p:sp>
        <p:nvSpPr>
          <p:cNvPr id="13" name="TextBox 12">
            <a:extLst>
              <a:ext uri="{FF2B5EF4-FFF2-40B4-BE49-F238E27FC236}">
                <a16:creationId xmlns:a16="http://schemas.microsoft.com/office/drawing/2014/main" id="{A646DE10-44CE-C52B-2C64-34502265ACDE}"/>
              </a:ext>
            </a:extLst>
          </p:cNvPr>
          <p:cNvSpPr txBox="1"/>
          <p:nvPr/>
        </p:nvSpPr>
        <p:spPr>
          <a:xfrm>
            <a:off x="349960" y="1101671"/>
            <a:ext cx="878275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transformation so radical Jesus described it as being “born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earning of salvation.  Jesus has done the work of atoning for sin.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Leave old life behind, and born as a new creation in Christ.</a:t>
            </a:r>
          </a:p>
        </p:txBody>
      </p:sp>
      <p:sp>
        <p:nvSpPr>
          <p:cNvPr id="14" name="TextBox 13">
            <a:extLst>
              <a:ext uri="{FF2B5EF4-FFF2-40B4-BE49-F238E27FC236}">
                <a16:creationId xmlns:a16="http://schemas.microsoft.com/office/drawing/2014/main" id="{A8FA0D4E-B28F-9ED2-5547-644A6F3C5734}"/>
              </a:ext>
            </a:extLst>
          </p:cNvPr>
          <p:cNvSpPr txBox="1"/>
          <p:nvPr/>
        </p:nvSpPr>
        <p:spPr>
          <a:xfrm>
            <a:off x="-5642" y="1944244"/>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from utter destruction</a:t>
            </a:r>
          </a:p>
        </p:txBody>
      </p:sp>
      <p:sp>
        <p:nvSpPr>
          <p:cNvPr id="15" name="TextBox 14">
            <a:extLst>
              <a:ext uri="{FF2B5EF4-FFF2-40B4-BE49-F238E27FC236}">
                <a16:creationId xmlns:a16="http://schemas.microsoft.com/office/drawing/2014/main" id="{DBBEE871-0FCC-D155-3963-77E4BC4EFFB1}"/>
              </a:ext>
            </a:extLst>
          </p:cNvPr>
          <p:cNvSpPr txBox="1"/>
          <p:nvPr/>
        </p:nvSpPr>
        <p:spPr>
          <a:xfrm>
            <a:off x="-11287" y="2242022"/>
            <a:ext cx="4447823"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Saved to eternal life</a:t>
            </a:r>
          </a:p>
        </p:txBody>
      </p:sp>
      <p:sp>
        <p:nvSpPr>
          <p:cNvPr id="16" name="TextBox 15">
            <a:extLst>
              <a:ext uri="{FF2B5EF4-FFF2-40B4-BE49-F238E27FC236}">
                <a16:creationId xmlns:a16="http://schemas.microsoft.com/office/drawing/2014/main" id="{5B6C4503-C4F1-2D48-EEEE-DED2A11E47EF}"/>
              </a:ext>
            </a:extLst>
          </p:cNvPr>
          <p:cNvSpPr txBox="1"/>
          <p:nvPr/>
        </p:nvSpPr>
        <p:spPr>
          <a:xfrm>
            <a:off x="1930405" y="2242022"/>
            <a:ext cx="667173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joyous relationship with God.  Begins now;  Endures for eternity.</a:t>
            </a:r>
          </a:p>
        </p:txBody>
      </p:sp>
      <p:sp>
        <p:nvSpPr>
          <p:cNvPr id="17" name="TextBox 16">
            <a:extLst>
              <a:ext uri="{FF2B5EF4-FFF2-40B4-BE49-F238E27FC236}">
                <a16:creationId xmlns:a16="http://schemas.microsoft.com/office/drawing/2014/main" id="{304DDFA3-31C1-154A-55A2-A4A5355D1F2D}"/>
              </a:ext>
            </a:extLst>
          </p:cNvPr>
          <p:cNvSpPr txBox="1"/>
          <p:nvPr/>
        </p:nvSpPr>
        <p:spPr>
          <a:xfrm>
            <a:off x="-5642" y="2529888"/>
            <a:ext cx="580813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Just, there must be a day of reckoning.</a:t>
            </a:r>
          </a:p>
        </p:txBody>
      </p:sp>
      <p:sp>
        <p:nvSpPr>
          <p:cNvPr id="18" name="TextBox 17">
            <a:extLst>
              <a:ext uri="{FF2B5EF4-FFF2-40B4-BE49-F238E27FC236}">
                <a16:creationId xmlns:a16="http://schemas.microsoft.com/office/drawing/2014/main" id="{32177050-EE2A-D03B-0DE6-2DA477DACA36}"/>
              </a:ext>
            </a:extLst>
          </p:cNvPr>
          <p:cNvSpPr txBox="1"/>
          <p:nvPr/>
        </p:nvSpPr>
        <p:spPr>
          <a:xfrm>
            <a:off x="349960" y="3019704"/>
            <a:ext cx="39962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Saved through Jesus.</a:t>
            </a:r>
          </a:p>
        </p:txBody>
      </p:sp>
      <p:sp>
        <p:nvSpPr>
          <p:cNvPr id="19" name="TextBox 18">
            <a:extLst>
              <a:ext uri="{FF2B5EF4-FFF2-40B4-BE49-F238E27FC236}">
                <a16:creationId xmlns:a16="http://schemas.microsoft.com/office/drawing/2014/main" id="{EEC26681-91E2-2C0F-0979-FD26E737931A}"/>
              </a:ext>
            </a:extLst>
          </p:cNvPr>
          <p:cNvSpPr txBox="1"/>
          <p:nvPr/>
        </p:nvSpPr>
        <p:spPr>
          <a:xfrm>
            <a:off x="-5642" y="2806466"/>
            <a:ext cx="9138357"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Because God is Love, Jesus came first, to make it possible for some to escape condemnation.</a:t>
            </a:r>
          </a:p>
        </p:txBody>
      </p:sp>
      <p:sp>
        <p:nvSpPr>
          <p:cNvPr id="21" name="TextBox 20">
            <a:extLst>
              <a:ext uri="{FF2B5EF4-FFF2-40B4-BE49-F238E27FC236}">
                <a16:creationId xmlns:a16="http://schemas.microsoft.com/office/drawing/2014/main" id="{D92D72CC-0627-455D-C2D0-C2CC0D55C7CB}"/>
              </a:ext>
            </a:extLst>
          </p:cNvPr>
          <p:cNvSpPr txBox="1"/>
          <p:nvPr/>
        </p:nvSpPr>
        <p:spPr>
          <a:xfrm>
            <a:off x="-11287" y="3297426"/>
            <a:ext cx="2105376"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A Great Separation</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851383" y="3319617"/>
            <a:ext cx="72700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Separating those who are already condemned from those NOT condemned</a:t>
            </a:r>
          </a:p>
        </p:txBody>
      </p:sp>
      <p:sp>
        <p:nvSpPr>
          <p:cNvPr id="23" name="TextBox 22">
            <a:extLst>
              <a:ext uri="{FF2B5EF4-FFF2-40B4-BE49-F238E27FC236}">
                <a16:creationId xmlns:a16="http://schemas.microsoft.com/office/drawing/2014/main" id="{F0FA5EF4-FF59-E5A0-7B93-2A028C1ADA36}"/>
              </a:ext>
            </a:extLst>
          </p:cNvPr>
          <p:cNvSpPr txBox="1"/>
          <p:nvPr/>
        </p:nvSpPr>
        <p:spPr>
          <a:xfrm>
            <a:off x="-5643" y="4234404"/>
            <a:ext cx="5130799"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Condemned for not believing in the only Son of God</a:t>
            </a:r>
          </a:p>
        </p:txBody>
      </p:sp>
      <p:sp>
        <p:nvSpPr>
          <p:cNvPr id="24" name="TextBox 23">
            <a:extLst>
              <a:ext uri="{FF2B5EF4-FFF2-40B4-BE49-F238E27FC236}">
                <a16:creationId xmlns:a16="http://schemas.microsoft.com/office/drawing/2014/main" id="{D418442C-555F-8850-2BA5-E1D13B0AB221}"/>
              </a:ext>
            </a:extLst>
          </p:cNvPr>
          <p:cNvSpPr txBox="1"/>
          <p:nvPr/>
        </p:nvSpPr>
        <p:spPr>
          <a:xfrm>
            <a:off x="4944538" y="4231696"/>
            <a:ext cx="419946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excuse.  Enough evidence to believe.</a:t>
            </a:r>
          </a:p>
        </p:txBody>
      </p:sp>
    </p:spTree>
    <p:extLst>
      <p:ext uri="{BB962C8B-B14F-4D97-AF65-F5344CB8AC3E}">
        <p14:creationId xmlns:p14="http://schemas.microsoft.com/office/powerpoint/2010/main" val="106220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22941</TotalTime>
  <Words>2109</Words>
  <Application>Microsoft Macintosh PowerPoint</Application>
  <PresentationFormat>On-screen Show (16:10)</PresentationFormat>
  <Paragraphs>157</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364</cp:revision>
  <cp:lastPrinted>2026-02-20T08:50:16Z</cp:lastPrinted>
  <dcterms:created xsi:type="dcterms:W3CDTF">2024-07-12T04:24:48Z</dcterms:created>
  <dcterms:modified xsi:type="dcterms:W3CDTF">2026-02-20T08:54:59Z</dcterms:modified>
</cp:coreProperties>
</file>